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260" r:id="rId78"/>
    <p:sldId id="261" r:id="rId79"/>
    <p:sldId id="262" r:id="rId80"/>
    <p:sldId id="263" r:id="rId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0" autoAdjust="0"/>
    <p:restoredTop sz="94660"/>
  </p:normalViewPr>
  <p:slideViewPr>
    <p:cSldViewPr snapToGrid="0">
      <p:cViewPr varScale="1">
        <p:scale>
          <a:sx n="78" d="100"/>
          <a:sy n="78"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560"/>
            <a:ext cx="12192000" cy="6858000"/>
          </a:xfrm>
          <a:prstGeom prst="rect">
            <a:avLst/>
          </a:prstGeom>
        </p:spPr>
      </p:pic>
      <p:sp>
        <p:nvSpPr>
          <p:cNvPr id="9" name="矩形 8"/>
          <p:cNvSpPr/>
          <p:nvPr userDrawn="1"/>
        </p:nvSpPr>
        <p:spPr>
          <a:xfrm>
            <a:off x="8136081" y="4167958"/>
            <a:ext cx="4055919" cy="461665"/>
          </a:xfrm>
          <a:prstGeom prst="rect">
            <a:avLst/>
          </a:prstGeom>
        </p:spPr>
        <p:txBody>
          <a:bodyPr wrap="none">
            <a:spAutoFit/>
          </a:bodyPr>
          <a:lstStyle/>
          <a:p>
            <a:r>
              <a:rPr lang="en-US" altLang="zh-CN" sz="2400" b="1" smtClean="0">
                <a:latin typeface="黑体" panose="02010609060101010101" pitchFamily="49" charset="-122"/>
                <a:ea typeface="黑体" panose="02010609060101010101" pitchFamily="49" charset="-122"/>
              </a:rPr>
              <a:t>【YOOTK】</a:t>
            </a:r>
            <a:r>
              <a:rPr lang="zh-CN" altLang="en-US" sz="2400" b="1" smtClean="0">
                <a:latin typeface="黑体" panose="02010609060101010101" pitchFamily="49" charset="-122"/>
                <a:ea typeface="黑体" panose="02010609060101010101" pitchFamily="49" charset="-122"/>
              </a:rPr>
              <a:t>沐言科技：李兴华</a:t>
            </a:r>
            <a:endParaRPr lang="zh-CN" altLang="en-US" sz="2400" b="1">
              <a:latin typeface="黑体" panose="02010609060101010101" pitchFamily="49" charset="-122"/>
              <a:ea typeface="黑体" panose="02010609060101010101" pitchFamily="49" charset="-122"/>
            </a:endParaRPr>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4442" y="4629623"/>
            <a:ext cx="1325075" cy="1276299"/>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843" y="3078976"/>
            <a:ext cx="772170" cy="77217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160" y="92115"/>
            <a:ext cx="11962765" cy="6729055"/>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9008" y="5132280"/>
            <a:ext cx="529984" cy="529984"/>
          </a:xfrm>
          <a:prstGeom prst="rect">
            <a:avLst/>
          </a:prstGeom>
        </p:spPr>
      </p:pic>
      <p:sp>
        <p:nvSpPr>
          <p:cNvPr id="8" name="矩形 7"/>
          <p:cNvSpPr/>
          <p:nvPr userDrawn="1"/>
        </p:nvSpPr>
        <p:spPr>
          <a:xfrm>
            <a:off x="4376057" y="2299178"/>
            <a:ext cx="7815943" cy="1876582"/>
          </a:xfrm>
          <a:prstGeom prst="rect">
            <a:avLst/>
          </a:prstGeom>
          <a:solidFill>
            <a:schemeClr val="accent1">
              <a:lumMod val="20000"/>
              <a:lumOff val="80000"/>
              <a:alpha val="79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b="1" smtClean="0"/>
          </a:p>
        </p:txBody>
      </p:sp>
      <p:sp>
        <p:nvSpPr>
          <p:cNvPr id="2" name="标题 1"/>
          <p:cNvSpPr>
            <a:spLocks noGrp="1"/>
          </p:cNvSpPr>
          <p:nvPr>
            <p:ph type="ctrTitle"/>
          </p:nvPr>
        </p:nvSpPr>
        <p:spPr>
          <a:xfrm>
            <a:off x="4423956" y="2449439"/>
            <a:ext cx="7680960" cy="648587"/>
          </a:xfrm>
        </p:spPr>
        <p:txBody>
          <a:bodyPr anchor="b">
            <a:normAutofit/>
          </a:bodyPr>
          <a:lstStyle>
            <a:lvl1pPr algn="l">
              <a:defRPr sz="3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23956" y="3378497"/>
            <a:ext cx="7680960" cy="491699"/>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489894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892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360649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16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4142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166551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44806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1888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5755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75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04604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73574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标题占位符 1"/>
          <p:cNvSpPr>
            <a:spLocks noGrp="1"/>
          </p:cNvSpPr>
          <p:nvPr>
            <p:ph type="title"/>
          </p:nvPr>
        </p:nvSpPr>
        <p:spPr>
          <a:xfrm>
            <a:off x="67491" y="69035"/>
            <a:ext cx="12020006" cy="78005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7491" y="849087"/>
            <a:ext cx="12020006" cy="59305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14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7807" y="2462532"/>
            <a:ext cx="7580501" cy="605407"/>
          </a:xfrm>
          <a:prstGeom prst="rect">
            <a:avLst/>
          </a:prstGeom>
        </p:spPr>
        <p:txBody>
          <a:bodyPr/>
          <a:lstStyle>
            <a:lvl1pPr algn="l" defTabSz="914400" rtl="0" eaLnBrk="1" latinLnBrk="0" hangingPunct="1">
              <a:spcBef>
                <a:spcPct val="0"/>
              </a:spcBef>
              <a:buNone/>
              <a:defRPr sz="2800" kern="1200">
                <a:solidFill>
                  <a:schemeClr val="tx1">
                    <a:lumMod val="95000"/>
                    <a:lumOff val="5000"/>
                  </a:schemeClr>
                </a:solidFill>
                <a:latin typeface="微软雅黑" pitchFamily="34" charset="-122"/>
                <a:ea typeface="微软雅黑" pitchFamily="34" charset="-122"/>
                <a:cs typeface="+mj-cs"/>
              </a:defRPr>
            </a:lvl1pPr>
          </a:lstStyle>
          <a:p>
            <a:r>
              <a:rPr lang="en-US" altLang="zh-CN" sz="3600" smtClean="0"/>
              <a:t>SpringCloud</a:t>
            </a:r>
            <a:r>
              <a:rPr lang="zh-CN" altLang="en-US" sz="3600" smtClean="0"/>
              <a:t>就业编程实战</a:t>
            </a:r>
            <a:endParaRPr lang="zh-CN" altLang="en-US" sz="3600"/>
          </a:p>
        </p:txBody>
      </p:sp>
      <p:sp>
        <p:nvSpPr>
          <p:cNvPr id="5" name="副标题 2"/>
          <p:cNvSpPr txBox="1">
            <a:spLocks/>
          </p:cNvSpPr>
          <p:nvPr/>
        </p:nvSpPr>
        <p:spPr>
          <a:xfrm>
            <a:off x="4467807" y="3358588"/>
            <a:ext cx="5658976" cy="582042"/>
          </a:xfrm>
          <a:prstGeom prst="rect">
            <a:avLst/>
          </a:prstGeom>
        </p:spPr>
        <p:txBody>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Wingdings" pitchFamily="2" charset="2"/>
              <a:buChar char="Ø"/>
              <a:defRPr sz="14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smtClean="0"/>
              <a:t>第</a:t>
            </a:r>
            <a:r>
              <a:rPr lang="en-US" altLang="zh-CN" sz="2800" smtClean="0"/>
              <a:t>5</a:t>
            </a:r>
            <a:r>
              <a:rPr lang="zh-CN" altLang="en-US" sz="2800" smtClean="0"/>
              <a:t>章：</a:t>
            </a:r>
            <a:r>
              <a:rPr lang="en-US" altLang="zh-CN" sz="2800"/>
              <a:t>Sentinel</a:t>
            </a:r>
            <a:endParaRPr lang="zh-CN" altLang="en-US" sz="2800"/>
          </a:p>
        </p:txBody>
      </p:sp>
    </p:spTree>
    <p:extLst>
      <p:ext uri="{BB962C8B-B14F-4D97-AF65-F5344CB8AC3E}">
        <p14:creationId xmlns:p14="http://schemas.microsoft.com/office/powerpoint/2010/main" val="393994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r>
              <a:rPr lang="zh-CN" altLang="zh-CN"/>
              <a:t>配置</a:t>
            </a:r>
            <a:endParaRPr lang="zh-CN" altLang="en-US"/>
          </a:p>
        </p:txBody>
      </p:sp>
      <p:graphicFrame>
        <p:nvGraphicFramePr>
          <p:cNvPr id="4" name="表格 3"/>
          <p:cNvGraphicFramePr>
            <a:graphicFrameLocks noGrp="1"/>
          </p:cNvGraphicFramePr>
          <p:nvPr>
            <p:extLst/>
          </p:nvPr>
        </p:nvGraphicFramePr>
        <p:xfrm>
          <a:off x="157409" y="849086"/>
          <a:ext cx="11837856" cy="5850971"/>
        </p:xfrm>
        <a:graphic>
          <a:graphicData uri="http://schemas.openxmlformats.org/drawingml/2006/table">
            <a:tbl>
              <a:tblPr firstRow="1" firstCol="1" lastRow="1" lastCol="1" bandRow="1" bandCol="1">
                <a:tableStyleId>{5940675A-B579-460E-94D1-54222C63F5DA}</a:tableStyleId>
              </a:tblPr>
              <a:tblGrid>
                <a:gridCol w="11837856">
                  <a:extLst>
                    <a:ext uri="{9D8B030D-6E8A-4147-A177-3AD203B41FA5}">
                      <a16:colId xmlns:a16="http://schemas.microsoft.com/office/drawing/2014/main" val="2585472731"/>
                    </a:ext>
                  </a:extLst>
                </a:gridCol>
              </a:tblGrid>
              <a:tr h="5850971">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a:effectLst/>
                        </a:rPr>
                        <a:t>project('provider-dept-8002') { 		// </a:t>
                      </a:r>
                      <a:r>
                        <a:rPr lang="zh-CN" sz="1600">
                          <a:effectLst/>
                        </a:rPr>
                        <a:t>子模块</a:t>
                      </a:r>
                      <a:r>
                        <a:rPr lang="en-US" sz="1600">
                          <a:effectLst/>
                        </a:rPr>
                        <a:t/>
                      </a:r>
                      <a:br>
                        <a:rPr lang="en-US" sz="1600">
                          <a:effectLst/>
                        </a:rPr>
                      </a:br>
                      <a:r>
                        <a:rPr lang="en-US" sz="1600">
                          <a:effectLst/>
                        </a:rPr>
                        <a:t>    dependencies { 			// </a:t>
                      </a:r>
                      <a:r>
                        <a:rPr lang="zh-CN" sz="1600">
                          <a:effectLst/>
                        </a:rPr>
                        <a:t>重复依赖，略</a:t>
                      </a:r>
                      <a:r>
                        <a:rPr lang="en-US" sz="1600">
                          <a:effectLst/>
                        </a:rPr>
                        <a:t>...</a:t>
                      </a:r>
                      <a:br>
                        <a:rPr lang="en-US" sz="1600">
                          <a:effectLst/>
                        </a:rPr>
                      </a:br>
                      <a:r>
                        <a:rPr lang="en-US" sz="1600">
                          <a:effectLst/>
                        </a:rPr>
                        <a:t>        implementation('com.alibaba.cloud:spring-cloud-starter-alibaba-sentinel')</a:t>
                      </a:r>
                      <a:r>
                        <a:rPr lang="zh-CN" sz="1600">
                          <a:effectLst/>
                        </a:rPr>
                        <a:t> </a:t>
                      </a:r>
                      <a:r>
                        <a:rPr lang="en-US" sz="1600" kern="0">
                          <a:effectLst/>
                        </a:rPr>
                        <a:t>    }</a:t>
                      </a:r>
                      <a:br>
                        <a:rPr lang="en-US" sz="1600" kern="0">
                          <a:effectLst/>
                        </a:rPr>
                      </a:b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84446252"/>
                  </a:ext>
                </a:extLst>
              </a:tr>
            </a:tbl>
          </a:graphicData>
        </a:graphic>
      </p:graphicFrame>
    </p:spTree>
    <p:extLst>
      <p:ext uri="{BB962C8B-B14F-4D97-AF65-F5344CB8AC3E}">
        <p14:creationId xmlns:p14="http://schemas.microsoft.com/office/powerpoint/2010/main" val="2196823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190658" y="849087"/>
          <a:ext cx="11721479" cy="5817720"/>
        </p:xfrm>
        <a:graphic>
          <a:graphicData uri="http://schemas.openxmlformats.org/drawingml/2006/table">
            <a:tbl>
              <a:tblPr firstRow="1" firstCol="1" lastRow="1" lastCol="1" bandRow="1" bandCol="1">
                <a:tableStyleId>{5940675A-B579-460E-94D1-54222C63F5DA}</a:tableStyleId>
              </a:tblPr>
              <a:tblGrid>
                <a:gridCol w="11721479">
                  <a:extLst>
                    <a:ext uri="{9D8B030D-6E8A-4147-A177-3AD203B41FA5}">
                      <a16:colId xmlns:a16="http://schemas.microsoft.com/office/drawing/2014/main" val="1043889858"/>
                    </a:ext>
                  </a:extLst>
                </a:gridCol>
              </a:tblGrid>
              <a:tr h="5817720">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application: 					# </a:t>
                      </a:r>
                      <a:r>
                        <a:rPr lang="zh-CN" sz="1600">
                          <a:effectLst/>
                        </a:rPr>
                        <a:t>应用配置</a:t>
                      </a:r>
                      <a:r>
                        <a:rPr lang="en-US" sz="1600">
                          <a:effectLst/>
                        </a:rPr>
                        <a:t/>
                      </a:r>
                      <a:br>
                        <a:rPr lang="en-US" sz="1600">
                          <a:effectLst/>
                        </a:rPr>
                      </a:br>
                      <a:r>
                        <a:rPr lang="en-US" sz="1600">
                          <a:effectLst/>
                        </a:rPr>
                        <a:t>    name: dept.provider 				# </a:t>
                      </a:r>
                      <a:r>
                        <a:rPr lang="zh-CN" sz="1600">
                          <a:effectLst/>
                        </a:rPr>
                        <a:t>应用名称（</a:t>
                      </a:r>
                      <a:r>
                        <a:rPr lang="en-US" sz="1600">
                          <a:effectLst/>
                        </a:rPr>
                        <a:t>Sentinel</a:t>
                      </a:r>
                      <a:r>
                        <a:rPr lang="zh-CN" sz="1600">
                          <a:effectLst/>
                        </a:rPr>
                        <a:t>注册名称）</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sentinel: 					# Sentinel</a:t>
                      </a:r>
                      <a:r>
                        <a:rPr lang="zh-CN" sz="1600">
                          <a:effectLst/>
                        </a:rPr>
                        <a:t>配置</a:t>
                      </a:r>
                      <a:r>
                        <a:rPr lang="en-US" sz="1600">
                          <a:effectLst/>
                        </a:rPr>
                        <a:t/>
                      </a:r>
                      <a:br>
                        <a:rPr lang="en-US" sz="1600">
                          <a:effectLst/>
                        </a:rPr>
                      </a:br>
                      <a:r>
                        <a:rPr lang="en-US" sz="1600">
                          <a:effectLst/>
                        </a:rPr>
                        <a:t>      transport: 					# </a:t>
                      </a:r>
                      <a:r>
                        <a:rPr lang="zh-CN" sz="1600">
                          <a:effectLst/>
                        </a:rPr>
                        <a:t>通讯配置</a:t>
                      </a:r>
                      <a:r>
                        <a:rPr lang="en-US" sz="1600">
                          <a:effectLst/>
                        </a:rPr>
                        <a:t/>
                      </a:r>
                      <a:br>
                        <a:rPr lang="en-US" sz="1600">
                          <a:effectLst/>
                        </a:rPr>
                      </a:br>
                      <a:r>
                        <a:rPr lang="en-US" sz="1600">
                          <a:effectLst/>
                        </a:rPr>
                        <a:t>        port: 8719 				# Sentinel</a:t>
                      </a:r>
                      <a:r>
                        <a:rPr lang="zh-CN" sz="1600">
                          <a:effectLst/>
                        </a:rPr>
                        <a:t>通讯端口</a:t>
                      </a:r>
                      <a:r>
                        <a:rPr lang="en-US" sz="1600">
                          <a:effectLst/>
                        </a:rPr>
                        <a:t/>
                      </a:r>
                      <a:br>
                        <a:rPr lang="en-US" sz="1600">
                          <a:effectLst/>
                        </a:rPr>
                      </a:br>
                      <a:r>
                        <a:rPr lang="en-US" sz="1600">
                          <a:effectLst/>
                        </a:rPr>
                        <a:t>        dashboard: sentinel-server:8888 		# Sentinel</a:t>
                      </a:r>
                      <a:r>
                        <a:rPr lang="zh-CN" sz="1600">
                          <a:effectLst/>
                        </a:rPr>
                        <a:t>控制面板</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089632336"/>
                  </a:ext>
                </a:extLst>
              </a:tr>
            </a:tbl>
          </a:graphicData>
        </a:graphic>
      </p:graphicFrame>
      <p:pic>
        <p:nvPicPr>
          <p:cNvPr id="4097"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946" y="3012103"/>
            <a:ext cx="11487238" cy="352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085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实时监控数据</a:t>
            </a:r>
            <a:endParaRPr lang="zh-CN" altLang="en-US"/>
          </a:p>
        </p:txBody>
      </p:sp>
      <p:sp>
        <p:nvSpPr>
          <p:cNvPr id="3" name="内容占位符 2"/>
          <p:cNvSpPr>
            <a:spLocks noGrp="1"/>
          </p:cNvSpPr>
          <p:nvPr>
            <p:ph idx="1"/>
          </p:nvPr>
        </p:nvSpPr>
        <p:spPr/>
        <p:txBody>
          <a:bodyPr/>
          <a:lstStyle/>
          <a:p>
            <a:r>
              <a:rPr lang="en-US" altLang="zh-CN"/>
              <a:t>Sentinel</a:t>
            </a:r>
            <a:r>
              <a:rPr lang="zh-CN" altLang="zh-CN"/>
              <a:t>可以实现所有服务资源的性能监控，同时为了便于这些监控服务数据的获取，又提供了一系列的</a:t>
            </a:r>
            <a:r>
              <a:rPr lang="en-US" altLang="zh-CN"/>
              <a:t>REST</a:t>
            </a:r>
            <a:r>
              <a:rPr lang="zh-CN" altLang="zh-CN"/>
              <a:t>接</a:t>
            </a:r>
            <a:r>
              <a:rPr lang="zh-CN" altLang="zh-CN" smtClean="0"/>
              <a:t>口，</a:t>
            </a:r>
            <a:r>
              <a:rPr lang="zh-CN" altLang="zh-CN"/>
              <a:t>利用这些接口可以方便的实现其它应用平台的对接，下面将为读者列出几个</a:t>
            </a:r>
            <a:r>
              <a:rPr lang="en-US" altLang="zh-CN"/>
              <a:t>REST</a:t>
            </a:r>
            <a:r>
              <a:rPr lang="zh-CN" altLang="zh-CN"/>
              <a:t>接口进行说明。</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191" y="2016443"/>
            <a:ext cx="11446606" cy="204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15126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REST</a:t>
            </a:r>
            <a:r>
              <a:rPr lang="zh-CN" altLang="en-US" smtClean="0"/>
              <a:t>接口</a:t>
            </a:r>
            <a:endParaRPr lang="zh-CN" altLang="en-US"/>
          </a:p>
        </p:txBody>
      </p:sp>
      <p:sp>
        <p:nvSpPr>
          <p:cNvPr id="3" name="内容占位符 2"/>
          <p:cNvSpPr>
            <a:spLocks noGrp="1"/>
          </p:cNvSpPr>
          <p:nvPr>
            <p:ph idx="1"/>
          </p:nvPr>
        </p:nvSpPr>
        <p:spPr/>
        <p:txBody>
          <a:bodyPr/>
          <a:lstStyle/>
          <a:p>
            <a:r>
              <a:rPr lang="zh-CN" altLang="en-US"/>
              <a:t>查看当前所使用的</a:t>
            </a:r>
            <a:r>
              <a:rPr lang="en-US" altLang="zh-CN"/>
              <a:t>Sentinel</a:t>
            </a:r>
            <a:r>
              <a:rPr lang="zh-CN" altLang="en-US"/>
              <a:t>版本</a:t>
            </a:r>
            <a:r>
              <a:rPr lang="zh-CN" altLang="en-US" smtClean="0"/>
              <a:t>：</a:t>
            </a:r>
            <a:endParaRPr lang="en-US" altLang="zh-CN" smtClean="0"/>
          </a:p>
          <a:p>
            <a:pPr lvl="1"/>
            <a:r>
              <a:rPr lang="en-US" altLang="zh-CN"/>
              <a:t>sentinel-server:8719/version</a:t>
            </a:r>
          </a:p>
          <a:p>
            <a:r>
              <a:rPr lang="zh-CN" altLang="zh-CN"/>
              <a:t>获取全部簇点列</a:t>
            </a:r>
            <a:r>
              <a:rPr lang="zh-CN" altLang="zh-CN" smtClean="0"/>
              <a:t>表</a:t>
            </a:r>
            <a:r>
              <a:rPr lang="zh-CN" altLang="en-US" smtClean="0"/>
              <a:t>：</a:t>
            </a:r>
            <a:endParaRPr lang="en-US" altLang="zh-CN" smtClean="0"/>
          </a:p>
          <a:p>
            <a:pPr lvl="1"/>
            <a:r>
              <a:rPr lang="en-US" altLang="zh-CN" smtClean="0"/>
              <a:t>sentinel-server:8719/clusterNode</a:t>
            </a:r>
            <a:endParaRPr lang="en-US" altLang="zh-CN"/>
          </a:p>
          <a:p>
            <a:r>
              <a:rPr lang="zh-CN" altLang="zh-CN"/>
              <a:t>获取指定簇点信息（查询时使用的资源名称可以通过</a:t>
            </a:r>
            <a:r>
              <a:rPr lang="en-US" altLang="zh-CN"/>
              <a:t>id</a:t>
            </a:r>
            <a:r>
              <a:rPr lang="zh-CN" altLang="zh-CN"/>
              <a:t>模糊匹配</a:t>
            </a:r>
            <a:r>
              <a:rPr lang="zh-CN" altLang="zh-CN" smtClean="0"/>
              <a:t>）</a:t>
            </a:r>
            <a:endParaRPr lang="en-US" altLang="zh-CN" smtClean="0"/>
          </a:p>
          <a:p>
            <a:pPr lvl="1"/>
            <a:r>
              <a:rPr lang="en-US" altLang="zh-CN" smtClean="0"/>
              <a:t>sentinel-server:8719/clusterNode</a:t>
            </a:r>
            <a:endParaRPr lang="en-US" altLang="zh-CN"/>
          </a:p>
          <a:p>
            <a:r>
              <a:rPr lang="zh-CN" altLang="zh-CN"/>
              <a:t>链路监</a:t>
            </a:r>
            <a:r>
              <a:rPr lang="zh-CN" altLang="zh-CN" smtClean="0"/>
              <a:t>控</a:t>
            </a:r>
            <a:r>
              <a:rPr lang="zh-CN" altLang="en-US" smtClean="0"/>
              <a:t>：</a:t>
            </a:r>
            <a:endParaRPr lang="en-US" altLang="zh-CN" smtClean="0"/>
          </a:p>
          <a:p>
            <a:pPr lvl="1"/>
            <a:r>
              <a:rPr lang="en-US" altLang="zh-CN"/>
              <a:t>sentinel-server:8719/tree</a:t>
            </a:r>
          </a:p>
          <a:p>
            <a:r>
              <a:rPr lang="zh-CN" altLang="zh-CN"/>
              <a:t>查询数据日</a:t>
            </a:r>
            <a:r>
              <a:rPr lang="zh-CN" altLang="zh-CN" smtClean="0"/>
              <a:t>志</a:t>
            </a:r>
            <a:r>
              <a:rPr lang="zh-CN" altLang="en-US" smtClean="0"/>
              <a:t>：</a:t>
            </a:r>
            <a:endParaRPr lang="en-US" altLang="zh-CN" smtClean="0"/>
          </a:p>
          <a:p>
            <a:pPr lvl="1"/>
            <a:r>
              <a:rPr lang="en-US" altLang="zh-CN"/>
              <a:t>sentinel-server:8719/tree</a:t>
            </a:r>
            <a:endParaRPr lang="zh-CN" altLang="en-US"/>
          </a:p>
        </p:txBody>
      </p:sp>
    </p:spTree>
    <p:extLst>
      <p:ext uri="{BB962C8B-B14F-4D97-AF65-F5344CB8AC3E}">
        <p14:creationId xmlns:p14="http://schemas.microsoft.com/office/powerpoint/2010/main" val="943582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限流规则</a:t>
            </a:r>
            <a:endParaRPr lang="zh-CN" altLang="en-US"/>
          </a:p>
        </p:txBody>
      </p:sp>
      <p:sp>
        <p:nvSpPr>
          <p:cNvPr id="3" name="内容占位符 2"/>
          <p:cNvSpPr>
            <a:spLocks noGrp="1"/>
          </p:cNvSpPr>
          <p:nvPr>
            <p:ph idx="1"/>
          </p:nvPr>
        </p:nvSpPr>
        <p:spPr/>
        <p:txBody>
          <a:bodyPr/>
          <a:lstStyle/>
          <a:p>
            <a:r>
              <a:rPr lang="zh-CN" altLang="zh-CN"/>
              <a:t>微服务接入到</a:t>
            </a:r>
            <a:r>
              <a:rPr lang="en-US" altLang="zh-CN"/>
              <a:t>Sentinel</a:t>
            </a:r>
            <a:r>
              <a:rPr lang="zh-CN" altLang="zh-CN"/>
              <a:t>组件之后，所有被调用过的方法都可以通过</a:t>
            </a:r>
            <a:r>
              <a:rPr lang="en-US" altLang="zh-CN"/>
              <a:t>Sentinel</a:t>
            </a:r>
            <a:r>
              <a:rPr lang="zh-CN" altLang="zh-CN"/>
              <a:t>控制台提供的“簇点链路”进行查</a:t>
            </a:r>
            <a:r>
              <a:rPr lang="zh-CN" altLang="zh-CN" smtClean="0"/>
              <a:t>看，</a:t>
            </a:r>
            <a:r>
              <a:rPr lang="zh-CN" altLang="zh-CN"/>
              <a:t>在该界面中除了可以显示出资源的访问数据之外，也提供有各种流量控制操作：流控、降级、热点、授权，开发者可以直接通过此界面并根据自身的需要设置资源保护规则，而一旦触发了此规则之后，就会自动的进行服务降级，并返回默认的失败数据。</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533" y="2714713"/>
            <a:ext cx="11451921" cy="376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9092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流控规则</a:t>
            </a:r>
          </a:p>
        </p:txBody>
      </p:sp>
      <p:sp>
        <p:nvSpPr>
          <p:cNvPr id="3" name="内容占位符 2"/>
          <p:cNvSpPr>
            <a:spLocks noGrp="1"/>
          </p:cNvSpPr>
          <p:nvPr>
            <p:ph idx="1"/>
          </p:nvPr>
        </p:nvSpPr>
        <p:spPr/>
        <p:txBody>
          <a:bodyPr>
            <a:normAutofit lnSpcReduction="10000"/>
          </a:bodyPr>
          <a:lstStyle/>
          <a:p>
            <a:r>
              <a:rPr lang="zh-CN" altLang="en-US" sz="2000"/>
              <a:t>流量控制（</a:t>
            </a:r>
            <a:r>
              <a:rPr lang="en-US" altLang="zh-CN" sz="2000"/>
              <a:t>Flow Control</a:t>
            </a:r>
            <a:r>
              <a:rPr lang="zh-CN" altLang="en-US" sz="2000"/>
              <a:t>）主要是监控保护资源流量的</a:t>
            </a:r>
            <a:r>
              <a:rPr lang="en-US" altLang="zh-CN" sz="2000"/>
              <a:t>QPS</a:t>
            </a:r>
            <a:r>
              <a:rPr lang="zh-CN" altLang="en-US" sz="2000"/>
              <a:t>（</a:t>
            </a:r>
            <a:r>
              <a:rPr lang="en-US" altLang="zh-CN" sz="2000"/>
              <a:t>Query Per Second</a:t>
            </a:r>
            <a:r>
              <a:rPr lang="zh-CN" altLang="en-US" sz="2000"/>
              <a:t>、每秒查询率）或者并发线程数量，当指定的监控指标达到阈值时对流量进行控制，以避免被瞬时流量高峰冲垮，从而保障服务资源的高可用性。开发者可以直接通过“流控”的选项为指定的资源添加流控规</a:t>
            </a:r>
            <a:r>
              <a:rPr lang="zh-CN" altLang="en-US" sz="2000" smtClean="0"/>
              <a:t>则。</a:t>
            </a:r>
            <a:endParaRPr lang="en-US" altLang="zh-CN" sz="2000" smtClean="0"/>
          </a:p>
          <a:p>
            <a:endParaRPr lang="en-US" altLang="zh-CN" sz="2000"/>
          </a:p>
          <a:p>
            <a:endParaRPr lang="en-US" altLang="zh-CN" sz="2000" smtClean="0"/>
          </a:p>
          <a:p>
            <a:endParaRPr lang="en-US" altLang="zh-CN" sz="2000"/>
          </a:p>
          <a:p>
            <a:endParaRPr lang="en-US" altLang="zh-CN" sz="2000" smtClean="0"/>
          </a:p>
          <a:p>
            <a:endParaRPr lang="en-US" altLang="zh-CN" sz="2000" smtClean="0"/>
          </a:p>
          <a:p>
            <a:endParaRPr lang="en-US" altLang="zh-CN" sz="2000"/>
          </a:p>
          <a:p>
            <a:endParaRPr lang="en-US" altLang="zh-CN" sz="2000" smtClean="0"/>
          </a:p>
          <a:p>
            <a:endParaRPr lang="en-US" altLang="zh-CN" sz="2000"/>
          </a:p>
          <a:p>
            <a:r>
              <a:rPr lang="zh-CN" altLang="zh-CN" sz="2000"/>
              <a:t>在开启流量控制时需要明确的设置流控的阈值，只要超过了该阈值就会触发具体的流控处理操作，而在</a:t>
            </a:r>
            <a:r>
              <a:rPr lang="en-US" altLang="zh-CN" sz="2000"/>
              <a:t>Sentinel</a:t>
            </a:r>
            <a:r>
              <a:rPr lang="zh-CN" altLang="zh-CN" sz="2000"/>
              <a:t>之中对于流控提供有三种处理模式（需要开启“高级选项”才可以配置），具体的使用特点如下</a:t>
            </a:r>
            <a:r>
              <a:rPr lang="zh-CN" altLang="zh-CN" sz="2000" smtClean="0"/>
              <a:t>：</a:t>
            </a:r>
            <a:endParaRPr lang="en-US" altLang="zh-CN" sz="2000" b="1" smtClean="0"/>
          </a:p>
          <a:p>
            <a:pPr lvl="1"/>
            <a:r>
              <a:rPr lang="zh-CN" altLang="en-US" sz="1800"/>
              <a:t>快速失败：默认流控模式，当访问量超过了规定阈值后新的请求会被立即拒绝；</a:t>
            </a:r>
          </a:p>
          <a:p>
            <a:pPr lvl="1"/>
            <a:r>
              <a:rPr lang="en-US" altLang="zh-CN" sz="1800" smtClean="0"/>
              <a:t>Warm </a:t>
            </a:r>
            <a:r>
              <a:rPr lang="en-US" altLang="zh-CN" sz="1800"/>
              <a:t>Up</a:t>
            </a:r>
            <a:r>
              <a:rPr lang="zh-CN" altLang="en-US" sz="1800"/>
              <a:t>：采用“预热</a:t>
            </a:r>
            <a:r>
              <a:rPr lang="en-US" altLang="zh-CN" sz="1800"/>
              <a:t>/</a:t>
            </a:r>
            <a:r>
              <a:rPr lang="zh-CN" altLang="en-US" sz="1800"/>
              <a:t>冷启动”方式，当访问量瞬间激增时让通过的流量缓慢增加，给冷系统一个预热缓冲；</a:t>
            </a:r>
          </a:p>
          <a:p>
            <a:pPr lvl="1"/>
            <a:r>
              <a:rPr lang="zh-CN" altLang="en-US" sz="1800" smtClean="0"/>
              <a:t>匀</a:t>
            </a:r>
            <a:r>
              <a:rPr lang="zh-CN" altLang="en-US" sz="1800"/>
              <a:t>速排队：当出现间隔性流量激增时，会根据请求通过的间隔时间让所有的请求匀速通过（漏桶算法）。</a:t>
            </a:r>
          </a:p>
          <a:p>
            <a:pPr lvl="1"/>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959" y="1717185"/>
            <a:ext cx="57340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2172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降级规则</a:t>
            </a:r>
          </a:p>
        </p:txBody>
      </p:sp>
      <p:sp>
        <p:nvSpPr>
          <p:cNvPr id="3" name="内容占位符 2"/>
          <p:cNvSpPr>
            <a:spLocks noGrp="1"/>
          </p:cNvSpPr>
          <p:nvPr>
            <p:ph idx="1"/>
          </p:nvPr>
        </p:nvSpPr>
        <p:spPr/>
        <p:txBody>
          <a:bodyPr/>
          <a:lstStyle/>
          <a:p>
            <a:r>
              <a:rPr lang="zh-CN" altLang="zh-CN"/>
              <a:t>熔断降级主要是对微服务调用链中某个资源出现不稳定状态时（例如：响应时间过长、产生异常），为避免其他资源调用而导致的级联错误，会在某个特定的时长内实现资源熔断处理</a:t>
            </a:r>
            <a:endParaRPr lang="zh-CN" altLang="en-US"/>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908" y="2232574"/>
            <a:ext cx="10402771" cy="406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0476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系统规则</a:t>
            </a:r>
          </a:p>
        </p:txBody>
      </p:sp>
      <p:sp>
        <p:nvSpPr>
          <p:cNvPr id="3" name="内容占位符 2"/>
          <p:cNvSpPr>
            <a:spLocks noGrp="1"/>
          </p:cNvSpPr>
          <p:nvPr>
            <p:ph idx="1"/>
          </p:nvPr>
        </p:nvSpPr>
        <p:spPr/>
        <p:txBody>
          <a:bodyPr/>
          <a:lstStyle/>
          <a:p>
            <a:r>
              <a:rPr lang="zh-CN" altLang="zh-CN"/>
              <a:t>系统规则是对应用的入口流量进行控制，不是针对于某一个资源的保护，而是实现了一个应用整体纬度的保护规则，在系统规则中支持有如下的几种模式</a:t>
            </a:r>
            <a:r>
              <a:rPr lang="zh-CN" altLang="zh-CN" smtClean="0"/>
              <a:t>：</a:t>
            </a:r>
            <a:endParaRPr lang="en-US" altLang="zh-CN" smtClean="0"/>
          </a:p>
          <a:p>
            <a:pPr lvl="1"/>
            <a:r>
              <a:rPr lang="en-US" altLang="zh-CN" smtClean="0"/>
              <a:t>Load</a:t>
            </a:r>
            <a:r>
              <a:rPr lang="zh-CN" altLang="en-US"/>
              <a:t>自适应模式：交由操作系统（仅对</a:t>
            </a:r>
            <a:r>
              <a:rPr lang="en-US" altLang="zh-CN"/>
              <a:t>Linux</a:t>
            </a:r>
            <a:r>
              <a:rPr lang="zh-CN" altLang="en-US"/>
              <a:t>或类</a:t>
            </a:r>
            <a:r>
              <a:rPr lang="en-US" altLang="zh-CN"/>
              <a:t>UNIX</a:t>
            </a:r>
            <a:r>
              <a:rPr lang="zh-CN" altLang="en-US"/>
              <a:t>系统生效）进行保护控制，一般的参考值为“系统硬件的</a:t>
            </a:r>
            <a:r>
              <a:rPr lang="en-US" altLang="zh-CN"/>
              <a:t>CPU</a:t>
            </a:r>
            <a:r>
              <a:rPr lang="zh-CN" altLang="en-US"/>
              <a:t>内核数量 * </a:t>
            </a:r>
            <a:r>
              <a:rPr lang="en-US" altLang="zh-CN"/>
              <a:t>2.5”</a:t>
            </a:r>
            <a:r>
              <a:rPr lang="zh-CN" altLang="en-US"/>
              <a:t>；</a:t>
            </a:r>
          </a:p>
          <a:p>
            <a:pPr lvl="1"/>
            <a:r>
              <a:rPr lang="zh-CN" altLang="en-US" smtClean="0"/>
              <a:t>平</a:t>
            </a:r>
            <a:r>
              <a:rPr lang="zh-CN" altLang="en-US"/>
              <a:t>均响应时间：当单台主机上的所有入口流量的平均</a:t>
            </a:r>
            <a:r>
              <a:rPr lang="en-US" altLang="zh-CN"/>
              <a:t>RT</a:t>
            </a:r>
            <a:r>
              <a:rPr lang="zh-CN" altLang="en-US"/>
              <a:t>达到阈值时触发系统保护；</a:t>
            </a:r>
          </a:p>
          <a:p>
            <a:pPr lvl="1"/>
            <a:r>
              <a:rPr lang="zh-CN" altLang="en-US" smtClean="0"/>
              <a:t>并</a:t>
            </a:r>
            <a:r>
              <a:rPr lang="zh-CN" altLang="en-US"/>
              <a:t>发线程数：当单台主机上的所有入口流量达到并发线程阈值时触发系统保护；</a:t>
            </a:r>
          </a:p>
          <a:p>
            <a:pPr lvl="1"/>
            <a:r>
              <a:rPr lang="zh-CN" altLang="en-US" smtClean="0"/>
              <a:t>入</a:t>
            </a:r>
            <a:r>
              <a:rPr lang="zh-CN" altLang="en-US"/>
              <a:t>口</a:t>
            </a:r>
            <a:r>
              <a:rPr lang="en-US" altLang="zh-CN"/>
              <a:t>QPS</a:t>
            </a:r>
            <a:r>
              <a:rPr lang="zh-CN" altLang="en-US"/>
              <a:t>：当单台主机上的所有入口流量达到阈值时触发系统保护；</a:t>
            </a:r>
          </a:p>
          <a:p>
            <a:pPr lvl="1"/>
            <a:r>
              <a:rPr lang="en-US" altLang="zh-CN" smtClean="0"/>
              <a:t>CPU</a:t>
            </a:r>
            <a:r>
              <a:rPr lang="zh-CN" altLang="en-US"/>
              <a:t>使用率：当系统</a:t>
            </a:r>
            <a:r>
              <a:rPr lang="en-US" altLang="zh-CN"/>
              <a:t>CPU</a:t>
            </a:r>
            <a:r>
              <a:rPr lang="zh-CN" altLang="en-US"/>
              <a:t>使用率超过阈值时触发系统保护。</a:t>
            </a:r>
          </a:p>
          <a:p>
            <a:pPr lvl="1"/>
            <a:endParaRPr lang="zh-CN" altLang="en-US"/>
          </a:p>
        </p:txBody>
      </p:sp>
    </p:spTree>
    <p:extLst>
      <p:ext uri="{BB962C8B-B14F-4D97-AF65-F5344CB8AC3E}">
        <p14:creationId xmlns:p14="http://schemas.microsoft.com/office/powerpoint/2010/main" val="2182817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截信息显示</a:t>
            </a:r>
            <a:endParaRPr lang="zh-CN" altLang="en-US"/>
          </a:p>
        </p:txBody>
      </p:sp>
      <p:graphicFrame>
        <p:nvGraphicFramePr>
          <p:cNvPr id="4" name="表格 3"/>
          <p:cNvGraphicFramePr>
            <a:graphicFrameLocks noGrp="1"/>
          </p:cNvGraphicFramePr>
          <p:nvPr>
            <p:extLst/>
          </p:nvPr>
        </p:nvGraphicFramePr>
        <p:xfrm>
          <a:off x="198970" y="849087"/>
          <a:ext cx="11779669" cy="5859284"/>
        </p:xfrm>
        <a:graphic>
          <a:graphicData uri="http://schemas.openxmlformats.org/drawingml/2006/table">
            <a:tbl>
              <a:tblPr firstRow="1" firstCol="1" lastRow="1" lastCol="1" bandRow="1" bandCol="1">
                <a:tableStyleId>{5940675A-B579-460E-94D1-54222C63F5DA}</a:tableStyleId>
              </a:tblPr>
              <a:tblGrid>
                <a:gridCol w="11779669">
                  <a:extLst>
                    <a:ext uri="{9D8B030D-6E8A-4147-A177-3AD203B41FA5}">
                      <a16:colId xmlns:a16="http://schemas.microsoft.com/office/drawing/2014/main" val="1662321588"/>
                    </a:ext>
                  </a:extLst>
                </a:gridCol>
              </a:tblGrid>
              <a:tr h="5859284">
                <a:tc>
                  <a:txBody>
                    <a:bodyPr/>
                    <a:lstStyle/>
                    <a:p>
                      <a:r>
                        <a:rPr lang="en-US" sz="1600">
                          <a:effectLst/>
                        </a:rPr>
                        <a:t>package com.yootk.provider.action;</a:t>
                      </a:r>
                      <a:br>
                        <a:rPr lang="en-US" sz="1600">
                          <a:effectLst/>
                        </a:rPr>
                      </a:br>
                      <a:r>
                        <a:rPr lang="en-US" sz="1600">
                          <a:effectLst/>
                        </a:rPr>
                        <a:t>@RestController</a:t>
                      </a:r>
                      <a:br>
                        <a:rPr lang="en-US" sz="1600">
                          <a:effectLst/>
                        </a:rPr>
                      </a:br>
                      <a:r>
                        <a:rPr lang="en-US" sz="1600">
                          <a:effectLst/>
                        </a:rPr>
                        <a:t>@RequestMapping("/errors/*")</a:t>
                      </a:r>
                      <a:br>
                        <a:rPr lang="en-US" sz="1600">
                          <a:effectLst/>
                        </a:rPr>
                      </a:br>
                      <a:r>
                        <a:rPr lang="en-US" sz="1600">
                          <a:effectLst/>
                        </a:rPr>
                        <a:t>public class BlockAction {</a:t>
                      </a:r>
                      <a:br>
                        <a:rPr lang="en-US" sz="1600">
                          <a:effectLst/>
                        </a:rPr>
                      </a:br>
                      <a:r>
                        <a:rPr lang="en-US" sz="1600">
                          <a:effectLst/>
                        </a:rPr>
                        <a:t>    @RequestMapping("block_handler")</a:t>
                      </a:r>
                      <a:br>
                        <a:rPr lang="en-US" sz="1600">
                          <a:effectLst/>
                        </a:rPr>
                      </a:br>
                      <a:r>
                        <a:rPr lang="en-US" sz="1600">
                          <a:effectLst/>
                        </a:rPr>
                        <a:t>    public static Object globalBlockHandler() { 			// </a:t>
                      </a:r>
                      <a:r>
                        <a:rPr lang="zh-CN" sz="1600">
                          <a:effectLst/>
                        </a:rPr>
                        <a:t>部门增加拦截</a:t>
                      </a:r>
                      <a:r>
                        <a:rPr lang="en-US" sz="1600">
                          <a:effectLst/>
                        </a:rPr>
                        <a:t/>
                      </a:r>
                      <a:br>
                        <a:rPr lang="en-US" sz="1600">
                          <a:effectLst/>
                        </a:rPr>
                      </a:br>
                      <a:r>
                        <a:rPr lang="en-US" sz="1600">
                          <a:effectLst/>
                        </a:rPr>
                        <a:t>        Map&lt;String, Object&gt; map = new HashMap&lt;&gt;(); 			// </a:t>
                      </a:r>
                      <a:r>
                        <a:rPr lang="zh-CN" sz="1600">
                          <a:effectLst/>
                        </a:rPr>
                        <a:t>响应结果</a:t>
                      </a:r>
                      <a:r>
                        <a:rPr lang="en-US" sz="1600">
                          <a:effectLst/>
                        </a:rPr>
                        <a:t/>
                      </a:r>
                      <a:br>
                        <a:rPr lang="en-US" sz="1600">
                          <a:effectLst/>
                        </a:rPr>
                      </a:br>
                      <a:r>
                        <a:rPr lang="en-US" sz="1600">
                          <a:effectLst/>
                        </a:rPr>
                        <a:t>        map.put("status", HttpServletResponse.SC_BAD_REQUEST); 	// </a:t>
                      </a:r>
                      <a:r>
                        <a:rPr lang="zh-CN" sz="1600">
                          <a:effectLst/>
                        </a:rPr>
                        <a:t>操作状态</a:t>
                      </a:r>
                      <a:r>
                        <a:rPr lang="en-US" sz="1600">
                          <a:effectLst/>
                        </a:rPr>
                        <a:t/>
                      </a:r>
                      <a:br>
                        <a:rPr lang="en-US" sz="1600">
                          <a:effectLst/>
                        </a:rPr>
                      </a:br>
                      <a:r>
                        <a:rPr lang="en-US" sz="1600">
                          <a:effectLst/>
                        </a:rPr>
                        <a:t>        map.put("message", "Blocked by Sentinel (flow limiting)"); 	// </a:t>
                      </a:r>
                      <a:r>
                        <a:rPr lang="zh-CN" sz="1600">
                          <a:effectLst/>
                        </a:rPr>
                        <a:t>保存失败信息</a:t>
                      </a:r>
                      <a:r>
                        <a:rPr lang="en-US" sz="1600">
                          <a:effectLst/>
                        </a:rPr>
                        <a:t/>
                      </a:r>
                      <a:br>
                        <a:rPr lang="en-US" sz="1600">
                          <a:effectLst/>
                        </a:rPr>
                      </a:br>
                      <a:r>
                        <a:rPr lang="en-US" sz="1600">
                          <a:effectLst/>
                        </a:rPr>
                        <a:t>        return map; 						// </a:t>
                      </a:r>
                      <a:r>
                        <a:rPr lang="zh-CN" sz="1600">
                          <a:effectLst/>
                        </a:rPr>
                        <a:t>数据响应</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275845512"/>
                  </a:ext>
                </a:extLst>
              </a:tr>
            </a:tbl>
          </a:graphicData>
        </a:graphic>
      </p:graphicFrame>
    </p:spTree>
    <p:extLst>
      <p:ext uri="{BB962C8B-B14F-4D97-AF65-F5344CB8AC3E}">
        <p14:creationId xmlns:p14="http://schemas.microsoft.com/office/powerpoint/2010/main" val="3894566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140782" y="849086"/>
          <a:ext cx="11796293" cy="5850971"/>
        </p:xfrm>
        <a:graphic>
          <a:graphicData uri="http://schemas.openxmlformats.org/drawingml/2006/table">
            <a:tbl>
              <a:tblPr firstRow="1" firstCol="1" lastRow="1" lastCol="1" bandRow="1" bandCol="1">
                <a:tableStyleId>{5940675A-B579-460E-94D1-54222C63F5DA}</a:tableStyleId>
              </a:tblPr>
              <a:tblGrid>
                <a:gridCol w="11796293">
                  <a:extLst>
                    <a:ext uri="{9D8B030D-6E8A-4147-A177-3AD203B41FA5}">
                      <a16:colId xmlns:a16="http://schemas.microsoft.com/office/drawing/2014/main" val="2490789458"/>
                    </a:ext>
                  </a:extLst>
                </a:gridCol>
              </a:tblGrid>
              <a:tr h="5850971">
                <a:tc>
                  <a:txBody>
                    <a:bodyPr/>
                    <a:lstStyle/>
                    <a:p>
                      <a:r>
                        <a:rPr lang="en-US" sz="1800">
                          <a:effectLst/>
                        </a:rPr>
                        <a:t>spring: 								# Spring</a:t>
                      </a:r>
                      <a:r>
                        <a:rPr lang="zh-CN" sz="1800">
                          <a:effectLst/>
                        </a:rPr>
                        <a:t>配置</a:t>
                      </a:r>
                      <a:r>
                        <a:rPr lang="en-US" sz="1800">
                          <a:effectLst/>
                        </a:rPr>
                        <a:t/>
                      </a:r>
                      <a:br>
                        <a:rPr lang="en-US" sz="1800">
                          <a:effectLst/>
                        </a:rPr>
                      </a:br>
                      <a:r>
                        <a:rPr lang="en-US" sz="1800">
                          <a:effectLst/>
                        </a:rPr>
                        <a:t>  cloud: 							# SpringCloud</a:t>
                      </a:r>
                      <a:r>
                        <a:rPr lang="zh-CN" sz="1800">
                          <a:effectLst/>
                        </a:rPr>
                        <a:t>配置</a:t>
                      </a:r>
                      <a:r>
                        <a:rPr lang="en-US" sz="1800">
                          <a:effectLst/>
                        </a:rPr>
                        <a:t/>
                      </a:r>
                      <a:br>
                        <a:rPr lang="en-US" sz="1800">
                          <a:effectLst/>
                        </a:rPr>
                      </a:br>
                      <a:r>
                        <a:rPr lang="en-US" sz="1800">
                          <a:effectLst/>
                        </a:rPr>
                        <a:t>    sentinel: 							# Sentinel</a:t>
                      </a:r>
                      <a:r>
                        <a:rPr lang="zh-CN" sz="1800">
                          <a:effectLst/>
                        </a:rPr>
                        <a:t>配置</a:t>
                      </a:r>
                      <a:r>
                        <a:rPr lang="en-US" sz="1800">
                          <a:effectLst/>
                        </a:rPr>
                        <a:t/>
                      </a:r>
                      <a:br>
                        <a:rPr lang="en-US" sz="1800">
                          <a:effectLst/>
                        </a:rPr>
                      </a:br>
                      <a:r>
                        <a:rPr lang="en-US" sz="1800">
                          <a:effectLst/>
                        </a:rPr>
                        <a:t>      transport: 							# </a:t>
                      </a:r>
                      <a:r>
                        <a:rPr lang="zh-CN" sz="1800">
                          <a:effectLst/>
                        </a:rPr>
                        <a:t>通讯配置</a:t>
                      </a:r>
                      <a:r>
                        <a:rPr lang="en-US" sz="1800">
                          <a:effectLst/>
                        </a:rPr>
                        <a:t/>
                      </a:r>
                      <a:br>
                        <a:rPr lang="en-US" sz="1800">
                          <a:effectLst/>
                        </a:rPr>
                      </a:br>
                      <a:r>
                        <a:rPr lang="en-US" sz="1800">
                          <a:effectLst/>
                        </a:rPr>
                        <a:t>        port: 8719 						# Sentinel</a:t>
                      </a:r>
                      <a:r>
                        <a:rPr lang="zh-CN" sz="1800">
                          <a:effectLst/>
                        </a:rPr>
                        <a:t>通讯端口</a:t>
                      </a:r>
                      <a:r>
                        <a:rPr lang="en-US" sz="1800">
                          <a:effectLst/>
                        </a:rPr>
                        <a:t/>
                      </a:r>
                      <a:br>
                        <a:rPr lang="en-US" sz="1800">
                          <a:effectLst/>
                        </a:rPr>
                      </a:br>
                      <a:r>
                        <a:rPr lang="en-US" sz="1800">
                          <a:effectLst/>
                        </a:rPr>
                        <a:t>        dashboard: sentinel-server:8888 				# Sentinel</a:t>
                      </a:r>
                      <a:r>
                        <a:rPr lang="zh-CN" sz="1800">
                          <a:effectLst/>
                        </a:rPr>
                        <a:t>控制面板</a:t>
                      </a:r>
                      <a:r>
                        <a:rPr lang="en-US" sz="1800">
                          <a:effectLst/>
                        </a:rPr>
                        <a:t/>
                      </a:r>
                      <a:br>
                        <a:rPr lang="en-US" sz="1800">
                          <a:effectLst/>
                        </a:rPr>
                      </a:br>
                      <a:r>
                        <a:rPr lang="en-US" sz="1800">
                          <a:effectLst/>
                        </a:rPr>
                        <a:t>      block-page: /errors/block_handler 				# </a:t>
                      </a:r>
                      <a:r>
                        <a:rPr lang="zh-CN" sz="1800">
                          <a:effectLst/>
                        </a:rPr>
                        <a:t>拦截处理路径</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1721294580"/>
                  </a:ext>
                </a:extLst>
              </a:tr>
            </a:tbl>
          </a:graphicData>
        </a:graphic>
      </p:graphicFrame>
    </p:spTree>
    <p:extLst>
      <p:ext uri="{BB962C8B-B14F-4D97-AF65-F5344CB8AC3E}">
        <p14:creationId xmlns:p14="http://schemas.microsoft.com/office/powerpoint/2010/main" val="1212964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流量</a:t>
            </a:r>
            <a:r>
              <a:rPr lang="zh-CN" altLang="zh-CN" smtClean="0"/>
              <a:t>防</a:t>
            </a:r>
            <a:r>
              <a:rPr lang="zh-CN" altLang="en-US" smtClean="0"/>
              <a:t>控</a:t>
            </a:r>
            <a:endParaRPr lang="zh-CN" altLang="en-US"/>
          </a:p>
        </p:txBody>
      </p:sp>
      <p:sp>
        <p:nvSpPr>
          <p:cNvPr id="3" name="内容占位符 2"/>
          <p:cNvSpPr>
            <a:spLocks noGrp="1"/>
          </p:cNvSpPr>
          <p:nvPr>
            <p:ph idx="1"/>
          </p:nvPr>
        </p:nvSpPr>
        <p:spPr/>
        <p:txBody>
          <a:bodyPr/>
          <a:lstStyle/>
          <a:p>
            <a:r>
              <a:rPr lang="zh-CN" altLang="zh-CN"/>
              <a:t>服务调用中面对大规模的并发请求时，如果没有进行合理的请求规划，那么就会出现服务资源调用量过大而导致服务响应慢而出现假死状态，甚至会出现服务宕机而导致的雪崩效应。所以在一个合理的微服务架构设计之中，就必须进行有效的流量防护控</a:t>
            </a:r>
            <a:r>
              <a:rPr lang="zh-CN" altLang="zh-CN" smtClean="0"/>
              <a:t>制，</a:t>
            </a:r>
            <a:r>
              <a:rPr lang="zh-CN" altLang="zh-CN"/>
              <a:t>利用该组件可以在高并发访问量出现的情况下实现有效的流控管理，并且基于一定的规则对大规模请求进行调整，从而实现对资源的保护。</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75" y="2686205"/>
            <a:ext cx="11536238" cy="225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1006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SentinelResource</a:t>
            </a:r>
            <a:r>
              <a:rPr lang="zh-CN" altLang="zh-CN"/>
              <a:t>注解属性</a:t>
            </a:r>
            <a:endParaRPr lang="zh-CN" altLang="en-US"/>
          </a:p>
        </p:txBody>
      </p:sp>
      <p:graphicFrame>
        <p:nvGraphicFramePr>
          <p:cNvPr id="4" name="表格 3"/>
          <p:cNvGraphicFramePr>
            <a:graphicFrameLocks noGrp="1"/>
          </p:cNvGraphicFramePr>
          <p:nvPr>
            <p:extLst/>
          </p:nvPr>
        </p:nvGraphicFramePr>
        <p:xfrm>
          <a:off x="248847" y="849083"/>
          <a:ext cx="11713167" cy="5593280"/>
        </p:xfrm>
        <a:graphic>
          <a:graphicData uri="http://schemas.openxmlformats.org/drawingml/2006/table">
            <a:tbl>
              <a:tblPr firstRow="1" firstCol="1" lastRow="1" lastCol="1" bandRow="1" bandCol="1">
                <a:tableStyleId>{5940675A-B579-460E-94D1-54222C63F5DA}</a:tableStyleId>
              </a:tblPr>
              <a:tblGrid>
                <a:gridCol w="656688">
                  <a:extLst>
                    <a:ext uri="{9D8B030D-6E8A-4147-A177-3AD203B41FA5}">
                      <a16:colId xmlns:a16="http://schemas.microsoft.com/office/drawing/2014/main" val="2805144300"/>
                    </a:ext>
                  </a:extLst>
                </a:gridCol>
                <a:gridCol w="2970325">
                  <a:extLst>
                    <a:ext uri="{9D8B030D-6E8A-4147-A177-3AD203B41FA5}">
                      <a16:colId xmlns:a16="http://schemas.microsoft.com/office/drawing/2014/main" val="207811977"/>
                    </a:ext>
                  </a:extLst>
                </a:gridCol>
                <a:gridCol w="3627012">
                  <a:extLst>
                    <a:ext uri="{9D8B030D-6E8A-4147-A177-3AD203B41FA5}">
                      <a16:colId xmlns:a16="http://schemas.microsoft.com/office/drawing/2014/main" val="121612598"/>
                    </a:ext>
                  </a:extLst>
                </a:gridCol>
                <a:gridCol w="4459142">
                  <a:extLst>
                    <a:ext uri="{9D8B030D-6E8A-4147-A177-3AD203B41FA5}">
                      <a16:colId xmlns:a16="http://schemas.microsoft.com/office/drawing/2014/main" val="3470723975"/>
                    </a:ext>
                  </a:extLst>
                </a:gridCol>
              </a:tblGrid>
              <a:tr h="508480">
                <a:tc>
                  <a:txBody>
                    <a:bodyPr/>
                    <a:lstStyle/>
                    <a:p>
                      <a:pPr algn="ctr">
                        <a:spcAft>
                          <a:spcPts val="0"/>
                        </a:spcAft>
                      </a:pPr>
                      <a:r>
                        <a:rPr lang="en-US" sz="1400" b="1" kern="100">
                          <a:effectLst/>
                        </a:rPr>
                        <a:t>No.</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属性</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类型</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描述</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09060865"/>
                  </a:ext>
                </a:extLst>
              </a:tr>
              <a:tr h="508480">
                <a:tc>
                  <a:txBody>
                    <a:bodyPr/>
                    <a:lstStyle/>
                    <a:p>
                      <a:pPr algn="ctr">
                        <a:spcAft>
                          <a:spcPts val="0"/>
                        </a:spcAft>
                      </a:pPr>
                      <a:r>
                        <a:rPr lang="en-US" sz="1400" kern="100">
                          <a:effectLst/>
                        </a:rPr>
                        <a:t>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value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String</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资源名称，不能为空</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617705"/>
                  </a:ext>
                </a:extLst>
              </a:tr>
              <a:tr h="508480">
                <a:tc>
                  <a:txBody>
                    <a:bodyPr/>
                    <a:lstStyle/>
                    <a:p>
                      <a:pPr algn="ctr">
                        <a:spcAft>
                          <a:spcPts val="0"/>
                        </a:spcAft>
                      </a:pPr>
                      <a:r>
                        <a:rPr lang="en-US" sz="1400" kern="100">
                          <a:effectLst/>
                        </a:rPr>
                        <a:t>02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entryType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EntryType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资源调用类型，默认为</a:t>
                      </a:r>
                      <a:r>
                        <a:rPr lang="en-US" sz="1400" kern="100">
                          <a:effectLst/>
                        </a:rPr>
                        <a:t>EntryType.OUT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50239367"/>
                  </a:ext>
                </a:extLst>
              </a:tr>
              <a:tr h="508480">
                <a:tc>
                  <a:txBody>
                    <a:bodyPr/>
                    <a:lstStyle/>
                    <a:p>
                      <a:pPr algn="ctr">
                        <a:spcAft>
                          <a:spcPts val="0"/>
                        </a:spcAft>
                      </a:pPr>
                      <a:r>
                        <a:rPr lang="en-US" sz="1400" kern="100">
                          <a:effectLst/>
                        </a:rPr>
                        <a:t>03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resourceType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int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资源分类</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16243077"/>
                  </a:ext>
                </a:extLst>
              </a:tr>
              <a:tr h="508480">
                <a:tc>
                  <a:txBody>
                    <a:bodyPr/>
                    <a:lstStyle/>
                    <a:p>
                      <a:pPr algn="ctr">
                        <a:spcAft>
                          <a:spcPts val="0"/>
                        </a:spcAft>
                      </a:pPr>
                      <a:r>
                        <a:rPr lang="en-US" sz="1400" kern="100">
                          <a:effectLst/>
                        </a:rPr>
                        <a:t>04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blockHandler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String</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拦截产生后的处理方法名称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52435080"/>
                  </a:ext>
                </a:extLst>
              </a:tr>
              <a:tr h="508480">
                <a:tc>
                  <a:txBody>
                    <a:bodyPr/>
                    <a:lstStyle/>
                    <a:p>
                      <a:pPr algn="ctr">
                        <a:spcAft>
                          <a:spcPts val="0"/>
                        </a:spcAft>
                      </a:pPr>
                      <a:r>
                        <a:rPr lang="en-US" sz="1400" kern="100">
                          <a:effectLst/>
                        </a:rPr>
                        <a:t>05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blockHandlerClass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Class&lt;?&gt;[]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拦截产生后的处理类</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46127362"/>
                  </a:ext>
                </a:extLst>
              </a:tr>
              <a:tr h="508480">
                <a:tc>
                  <a:txBody>
                    <a:bodyPr/>
                    <a:lstStyle/>
                    <a:p>
                      <a:pPr algn="ctr">
                        <a:spcAft>
                          <a:spcPts val="0"/>
                        </a:spcAft>
                      </a:pPr>
                      <a:r>
                        <a:rPr lang="en-US" sz="1400" kern="100">
                          <a:effectLst/>
                        </a:rPr>
                        <a:t>06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fallback</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String</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失败回退方法名称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08896563"/>
                  </a:ext>
                </a:extLst>
              </a:tr>
              <a:tr h="508480">
                <a:tc>
                  <a:txBody>
                    <a:bodyPr/>
                    <a:lstStyle/>
                    <a:p>
                      <a:pPr algn="ctr">
                        <a:spcAft>
                          <a:spcPts val="0"/>
                        </a:spcAft>
                      </a:pPr>
                      <a:r>
                        <a:rPr lang="en-US" sz="1400" kern="100">
                          <a:effectLst/>
                        </a:rPr>
                        <a:t>07</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defaultFallback</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String</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通用的失败回退处理方法名称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75190131"/>
                  </a:ext>
                </a:extLst>
              </a:tr>
              <a:tr h="508480">
                <a:tc>
                  <a:txBody>
                    <a:bodyPr/>
                    <a:lstStyle/>
                    <a:p>
                      <a:pPr algn="ctr">
                        <a:spcAft>
                          <a:spcPts val="0"/>
                        </a:spcAft>
                      </a:pPr>
                      <a:r>
                        <a:rPr lang="en-US" sz="1400" kern="100">
                          <a:effectLst/>
                        </a:rPr>
                        <a:t>08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fallbackClass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Class&lt;?&gt;[]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失败回退处理类</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58383316"/>
                  </a:ext>
                </a:extLst>
              </a:tr>
              <a:tr h="508480">
                <a:tc>
                  <a:txBody>
                    <a:bodyPr/>
                    <a:lstStyle/>
                    <a:p>
                      <a:pPr algn="ctr">
                        <a:spcAft>
                          <a:spcPts val="0"/>
                        </a:spcAft>
                      </a:pPr>
                      <a:r>
                        <a:rPr lang="en-US" sz="1400" kern="100">
                          <a:effectLst/>
                        </a:rPr>
                        <a:t>09</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exceptionsToTrace()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Class&lt;? extends Throwable&gt;[]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需要跟踪的异常类型</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80374469"/>
                  </a:ext>
                </a:extLst>
              </a:tr>
              <a:tr h="508480">
                <a:tc>
                  <a:txBody>
                    <a:bodyPr/>
                    <a:lstStyle/>
                    <a:p>
                      <a:pPr algn="ctr">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exceptionsToIgnore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Class&lt;? extends Throwable&gt;[]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忽略的异常类型</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26070646"/>
                  </a:ext>
                </a:extLst>
              </a:tr>
            </a:tbl>
          </a:graphicData>
        </a:graphic>
      </p:graphicFrame>
    </p:spTree>
    <p:extLst>
      <p:ext uri="{BB962C8B-B14F-4D97-AF65-F5344CB8AC3E}">
        <p14:creationId xmlns:p14="http://schemas.microsoft.com/office/powerpoint/2010/main" val="573824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自定义</a:t>
            </a:r>
            <a:r>
              <a:rPr lang="en-US" altLang="zh-CN"/>
              <a:t>Fallback</a:t>
            </a:r>
            <a:r>
              <a:rPr lang="zh-CN" altLang="zh-CN"/>
              <a:t>处理</a:t>
            </a:r>
            <a:endParaRPr lang="zh-CN" altLang="en-US"/>
          </a:p>
        </p:txBody>
      </p:sp>
      <p:sp>
        <p:nvSpPr>
          <p:cNvPr id="3" name="内容占位符 2"/>
          <p:cNvSpPr>
            <a:spLocks noGrp="1"/>
          </p:cNvSpPr>
          <p:nvPr>
            <p:ph idx="1"/>
          </p:nvPr>
        </p:nvSpPr>
        <p:spPr/>
        <p:txBody>
          <a:bodyPr/>
          <a:lstStyle/>
          <a:p>
            <a:r>
              <a:rPr lang="zh-CN" altLang="zh-CN"/>
              <a:t>如果要想在</a:t>
            </a:r>
            <a:r>
              <a:rPr lang="en-US" altLang="zh-CN"/>
              <a:t>Sentinel</a:t>
            </a:r>
            <a:r>
              <a:rPr lang="zh-CN" altLang="zh-CN"/>
              <a:t>控制台获取到接口的流量统计并且实现有效的限流控制，则还需要在项目中配置切面处理结构，而在</a:t>
            </a:r>
            <a:r>
              <a:rPr lang="en-US" altLang="zh-CN"/>
              <a:t>Sentinel</a:t>
            </a:r>
            <a:r>
              <a:rPr lang="zh-CN" altLang="zh-CN"/>
              <a:t>组件中提供了</a:t>
            </a:r>
            <a:r>
              <a:rPr lang="en-US" altLang="zh-CN"/>
              <a:t>SentinelResourceAspect</a:t>
            </a:r>
            <a:r>
              <a:rPr lang="zh-CN" altLang="zh-CN"/>
              <a:t>来实现此操作</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29" y="2024756"/>
            <a:ext cx="11482930" cy="263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3047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资源切面配置类</a:t>
            </a:r>
            <a:endParaRPr lang="zh-CN" altLang="en-US"/>
          </a:p>
        </p:txBody>
      </p:sp>
      <p:graphicFrame>
        <p:nvGraphicFramePr>
          <p:cNvPr id="4" name="表格 3"/>
          <p:cNvGraphicFramePr>
            <a:graphicFrameLocks noGrp="1"/>
          </p:cNvGraphicFramePr>
          <p:nvPr>
            <p:extLst/>
          </p:nvPr>
        </p:nvGraphicFramePr>
        <p:xfrm>
          <a:off x="191816" y="784773"/>
          <a:ext cx="11771356" cy="5890345"/>
        </p:xfrm>
        <a:graphic>
          <a:graphicData uri="http://schemas.openxmlformats.org/drawingml/2006/table">
            <a:tbl>
              <a:tblPr firstRow="1" firstCol="1" lastRow="1" lastCol="1" bandRow="1" bandCol="1">
                <a:tableStyleId>{5940675A-B579-460E-94D1-54222C63F5DA}</a:tableStyleId>
              </a:tblPr>
              <a:tblGrid>
                <a:gridCol w="11771356">
                  <a:extLst>
                    <a:ext uri="{9D8B030D-6E8A-4147-A177-3AD203B41FA5}">
                      <a16:colId xmlns:a16="http://schemas.microsoft.com/office/drawing/2014/main" val="32827517"/>
                    </a:ext>
                  </a:extLst>
                </a:gridCol>
              </a:tblGrid>
              <a:tr h="5890345">
                <a:tc>
                  <a:txBody>
                    <a:bodyPr/>
                    <a:lstStyle/>
                    <a:p>
                      <a:r>
                        <a:rPr lang="en-US" sz="1800">
                          <a:effectLst/>
                        </a:rPr>
                        <a:t>package com.yootk.provider.config;</a:t>
                      </a:r>
                      <a:br>
                        <a:rPr lang="en-US" sz="1800">
                          <a:effectLst/>
                        </a:rPr>
                      </a:br>
                      <a:r>
                        <a:rPr lang="en-US" sz="1800">
                          <a:effectLst/>
                        </a:rPr>
                        <a:t>@Configuration</a:t>
                      </a:r>
                      <a:br>
                        <a:rPr lang="en-US" sz="1800">
                          <a:effectLst/>
                        </a:rPr>
                      </a:br>
                      <a:r>
                        <a:rPr lang="en-US" sz="1800">
                          <a:effectLst/>
                        </a:rPr>
                        <a:t>// </a:t>
                      </a:r>
                      <a:r>
                        <a:rPr lang="zh-CN" sz="1800">
                          <a:effectLst/>
                        </a:rPr>
                        <a:t>开启</a:t>
                      </a:r>
                      <a:r>
                        <a:rPr lang="en-US" sz="1800">
                          <a:effectLst/>
                        </a:rPr>
                        <a:t>AOP</a:t>
                      </a:r>
                      <a:r>
                        <a:rPr lang="zh-CN" sz="1800">
                          <a:effectLst/>
                        </a:rPr>
                        <a:t>注解模式（</a:t>
                      </a:r>
                      <a:r>
                        <a:rPr lang="en-US" sz="1800">
                          <a:effectLst/>
                        </a:rPr>
                        <a:t>CGLib</a:t>
                      </a:r>
                      <a:r>
                        <a:rPr lang="zh-CN" sz="1800">
                          <a:effectLst/>
                        </a:rPr>
                        <a:t>实现），通过</a:t>
                      </a:r>
                      <a:r>
                        <a:rPr lang="en-US" sz="1800">
                          <a:effectLst/>
                        </a:rPr>
                        <a:t>AOP</a:t>
                      </a:r>
                      <a:r>
                        <a:rPr lang="zh-CN" sz="1800">
                          <a:effectLst/>
                        </a:rPr>
                        <a:t>框架暴露代理对象（</a:t>
                      </a:r>
                      <a:r>
                        <a:rPr lang="en-US" sz="1800">
                          <a:effectLst/>
                        </a:rPr>
                        <a:t>exposeProxy = true</a:t>
                      </a:r>
                      <a:r>
                        <a:rPr lang="zh-CN" sz="1800">
                          <a:effectLst/>
                        </a:rPr>
                        <a:t>）</a:t>
                      </a:r>
                      <a:r>
                        <a:rPr lang="en-US" sz="1800">
                          <a:effectLst/>
                        </a:rPr>
                        <a:t/>
                      </a:r>
                      <a:br>
                        <a:rPr lang="en-US" sz="1800">
                          <a:effectLst/>
                        </a:rPr>
                      </a:br>
                      <a:r>
                        <a:rPr lang="en-US" sz="1800">
                          <a:effectLst/>
                        </a:rPr>
                        <a:t>@EnableAspectJAutoProxy(exposeProxy = true, proxyTargetClass = true)</a:t>
                      </a:r>
                      <a:br>
                        <a:rPr lang="en-US" sz="1800">
                          <a:effectLst/>
                        </a:rPr>
                      </a:br>
                      <a:r>
                        <a:rPr lang="en-US" sz="1800">
                          <a:effectLst/>
                        </a:rPr>
                        <a:t>public class SentinelAOPConfig {</a:t>
                      </a:r>
                      <a:br>
                        <a:rPr lang="en-US" sz="1800">
                          <a:effectLst/>
                        </a:rPr>
                      </a:br>
                      <a:r>
                        <a:rPr lang="en-US" sz="1800">
                          <a:effectLst/>
                        </a:rPr>
                        <a:t>    @Bean</a:t>
                      </a:r>
                      <a:br>
                        <a:rPr lang="en-US" sz="1800">
                          <a:effectLst/>
                        </a:rPr>
                      </a:br>
                      <a:r>
                        <a:rPr lang="en-US" sz="1800">
                          <a:effectLst/>
                        </a:rPr>
                        <a:t>    public SentinelResourceAspect getSentinelResourceAspect() { 	// Sentinel</a:t>
                      </a:r>
                      <a:r>
                        <a:rPr lang="zh-CN" sz="1800">
                          <a:effectLst/>
                        </a:rPr>
                        <a:t>资源切面</a:t>
                      </a:r>
                      <a:r>
                        <a:rPr lang="en-US" sz="1800">
                          <a:effectLst/>
                        </a:rPr>
                        <a:t/>
                      </a:r>
                      <a:br>
                        <a:rPr lang="en-US" sz="1800">
                          <a:effectLst/>
                        </a:rPr>
                      </a:br>
                      <a:r>
                        <a:rPr lang="en-US" sz="1800">
                          <a:effectLst/>
                        </a:rPr>
                        <a:t>        return new SentinelResourceAspect();</a:t>
                      </a:r>
                      <a:br>
                        <a:rPr lang="en-US" sz="1800">
                          <a:effectLst/>
                        </a:rPr>
                      </a:br>
                      <a:r>
                        <a:rPr lang="en-US" sz="1800">
                          <a:effectLst/>
                        </a:rPr>
                        <a:t>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839769986"/>
                  </a:ext>
                </a:extLst>
              </a:tr>
            </a:tbl>
          </a:graphicData>
        </a:graphic>
      </p:graphicFrame>
    </p:spTree>
    <p:extLst>
      <p:ext uri="{BB962C8B-B14F-4D97-AF65-F5344CB8AC3E}">
        <p14:creationId xmlns:p14="http://schemas.microsoft.com/office/powerpoint/2010/main" val="2769800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DeptAction</a:t>
            </a:r>
            <a:r>
              <a:rPr lang="zh-CN" altLang="zh-CN"/>
              <a:t>程序类</a:t>
            </a:r>
            <a:endParaRPr lang="zh-CN" altLang="en-US"/>
          </a:p>
        </p:txBody>
      </p:sp>
      <p:graphicFrame>
        <p:nvGraphicFramePr>
          <p:cNvPr id="4" name="表格 3"/>
          <p:cNvGraphicFramePr>
            <a:graphicFrameLocks noGrp="1"/>
          </p:cNvGraphicFramePr>
          <p:nvPr>
            <p:extLst/>
          </p:nvPr>
        </p:nvGraphicFramePr>
        <p:xfrm>
          <a:off x="165088" y="782586"/>
          <a:ext cx="11824812" cy="5943600"/>
        </p:xfrm>
        <a:graphic>
          <a:graphicData uri="http://schemas.openxmlformats.org/drawingml/2006/table">
            <a:tbl>
              <a:tblPr firstRow="1" firstCol="1" lastRow="1" lastCol="1" bandRow="1" bandCol="1">
                <a:tableStyleId>{5940675A-B579-460E-94D1-54222C63F5DA}</a:tableStyleId>
              </a:tblPr>
              <a:tblGrid>
                <a:gridCol w="11824812">
                  <a:extLst>
                    <a:ext uri="{9D8B030D-6E8A-4147-A177-3AD203B41FA5}">
                      <a16:colId xmlns:a16="http://schemas.microsoft.com/office/drawing/2014/main" val="3192446905"/>
                    </a:ext>
                  </a:extLst>
                </a:gridCol>
              </a:tblGrid>
              <a:tr h="5930900">
                <a:tc>
                  <a:txBody>
                    <a:bodyPr/>
                    <a:lstStyle/>
                    <a:p>
                      <a:r>
                        <a:rPr lang="en-US" sz="1000">
                          <a:effectLst/>
                        </a:rPr>
                        <a:t>package com.yootk.provider.action;</a:t>
                      </a:r>
                      <a:br>
                        <a:rPr lang="en-US" sz="1000">
                          <a:effectLst/>
                        </a:rPr>
                      </a:br>
                      <a:r>
                        <a:rPr lang="en-US" sz="1000">
                          <a:effectLst/>
                        </a:rPr>
                        <a:t>@RestController 							// Rest</a:t>
                      </a:r>
                      <a:r>
                        <a:rPr lang="zh-CN" sz="1000">
                          <a:effectLst/>
                        </a:rPr>
                        <a:t>控制器</a:t>
                      </a:r>
                      <a:r>
                        <a:rPr lang="en-US" sz="1000">
                          <a:effectLst/>
                        </a:rPr>
                        <a:t/>
                      </a:r>
                      <a:br>
                        <a:rPr lang="en-US" sz="1000">
                          <a:effectLst/>
                        </a:rPr>
                      </a:br>
                      <a:r>
                        <a:rPr lang="en-US" sz="1000">
                          <a:effectLst/>
                        </a:rPr>
                        <a:t>@RequestMapping("/provider/dept/*") 				// </a:t>
                      </a:r>
                      <a:r>
                        <a:rPr lang="zh-CN" sz="1000">
                          <a:effectLst/>
                        </a:rPr>
                        <a:t>父路径</a:t>
                      </a:r>
                      <a:r>
                        <a:rPr lang="en-US" sz="1000">
                          <a:effectLst/>
                        </a:rPr>
                        <a:t/>
                      </a:r>
                      <a:br>
                        <a:rPr lang="en-US" sz="1000">
                          <a:effectLst/>
                        </a:rPr>
                      </a:br>
                      <a:r>
                        <a:rPr lang="en-US" sz="1000">
                          <a:effectLst/>
                        </a:rPr>
                        <a:t>public class DeptAction {</a:t>
                      </a:r>
                      <a:br>
                        <a:rPr lang="en-US" sz="1000">
                          <a:effectLst/>
                        </a:rPr>
                      </a:br>
                      <a:r>
                        <a:rPr lang="en-US" sz="1000">
                          <a:effectLst/>
                        </a:rPr>
                        <a:t>    @Autowired</a:t>
                      </a:r>
                      <a:br>
                        <a:rPr lang="en-US" sz="1000">
                          <a:effectLst/>
                        </a:rPr>
                      </a:br>
                      <a:r>
                        <a:rPr lang="en-US" sz="1000">
                          <a:effectLst/>
                        </a:rPr>
                        <a:t>    private IDeptService deptService; 				// </a:t>
                      </a:r>
                      <a:r>
                        <a:rPr lang="zh-CN" sz="1000">
                          <a:effectLst/>
                        </a:rPr>
                        <a:t>注入业务接口实例</a:t>
                      </a:r>
                      <a:r>
                        <a:rPr lang="en-US" sz="1000">
                          <a:effectLst/>
                        </a:rPr>
                        <a:t/>
                      </a:r>
                      <a:br>
                        <a:rPr lang="en-US" sz="1000">
                          <a:effectLst/>
                        </a:rPr>
                      </a:br>
                      <a:r>
                        <a:rPr lang="en-US" sz="1000">
                          <a:effectLst/>
                        </a:rPr>
                        <a:t>    @GetMapping("get/{id}") 					// </a:t>
                      </a:r>
                      <a:r>
                        <a:rPr lang="zh-CN" sz="1000">
                          <a:effectLst/>
                        </a:rPr>
                        <a:t>子路径</a:t>
                      </a:r>
                      <a:r>
                        <a:rPr lang="en-US" sz="1000">
                          <a:effectLst/>
                        </a:rPr>
                        <a:t/>
                      </a:r>
                      <a:br>
                        <a:rPr lang="en-US" sz="1000">
                          <a:effectLst/>
                        </a:rPr>
                      </a:br>
                      <a:r>
                        <a:rPr lang="en-US" sz="1000">
                          <a:effectLst/>
                        </a:rPr>
                        <a:t>    </a:t>
                      </a:r>
                      <a:r>
                        <a:rPr lang="en-US" sz="1000" u="sng">
                          <a:effectLst/>
                        </a:rPr>
                        <a:t>@SentinelResource(value="/dept_get", fallback = "getFallback")</a:t>
                      </a:r>
                      <a:r>
                        <a:rPr lang="en-US" sz="1000">
                          <a:effectLst/>
                        </a:rPr>
                        <a:t> 	// Sentinel</a:t>
                      </a:r>
                      <a:r>
                        <a:rPr lang="zh-CN" sz="1000">
                          <a:effectLst/>
                        </a:rPr>
                        <a:t>保护</a:t>
                      </a:r>
                      <a:r>
                        <a:rPr lang="en-US" sz="1000">
                          <a:effectLst/>
                        </a:rPr>
                        <a:t/>
                      </a:r>
                      <a:br>
                        <a:rPr lang="en-US" sz="1000">
                          <a:effectLst/>
                        </a:rPr>
                      </a:br>
                      <a:r>
                        <a:rPr lang="en-US" sz="1000">
                          <a:effectLst/>
                        </a:rPr>
                        <a:t>    public Object get(@PathVariable("id") long id) {</a:t>
                      </a:r>
                      <a:br>
                        <a:rPr lang="en-US" sz="1000">
                          <a:effectLst/>
                        </a:rPr>
                      </a:br>
                      <a:r>
                        <a:rPr lang="en-US" sz="1000">
                          <a:effectLst/>
                        </a:rPr>
                        <a:t>        return this.deptService.get(id); 				// </a:t>
                      </a:r>
                      <a:r>
                        <a:rPr lang="zh-CN" sz="1000">
                          <a:effectLst/>
                        </a:rPr>
                        <a:t>部门信息加载</a:t>
                      </a:r>
                      <a:r>
                        <a:rPr lang="en-US" sz="1000">
                          <a:effectLst/>
                        </a:rPr>
                        <a:t/>
                      </a:r>
                      <a:br>
                        <a:rPr lang="en-US" sz="1000">
                          <a:effectLst/>
                        </a:rPr>
                      </a:br>
                      <a:r>
                        <a:rPr lang="en-US" sz="1000">
                          <a:effectLst/>
                        </a:rPr>
                        <a:t>    }</a:t>
                      </a:r>
                      <a:br>
                        <a:rPr lang="en-US" sz="1000">
                          <a:effectLst/>
                        </a:rPr>
                      </a:br>
                      <a:r>
                        <a:rPr lang="en-US" sz="1000">
                          <a:effectLst/>
                        </a:rPr>
                        <a:t>    @PostMapping("add")</a:t>
                      </a:r>
                      <a:br>
                        <a:rPr lang="en-US" sz="1000">
                          <a:effectLst/>
                        </a:rPr>
                      </a:br>
                      <a:r>
                        <a:rPr lang="en-US" sz="1000">
                          <a:effectLst/>
                        </a:rPr>
                        <a:t>    </a:t>
                      </a:r>
                      <a:r>
                        <a:rPr lang="en-US" sz="1000" u="sng">
                          <a:effectLst/>
                        </a:rPr>
                        <a:t>@SentinelResource(value="/dept_add", fallback = "addFallback")</a:t>
                      </a:r>
                      <a:r>
                        <a:rPr lang="en-US" sz="1000">
                          <a:effectLst/>
                        </a:rPr>
                        <a:t>	// Sentinel</a:t>
                      </a:r>
                      <a:r>
                        <a:rPr lang="zh-CN" sz="1000">
                          <a:effectLst/>
                        </a:rPr>
                        <a:t>保护</a:t>
                      </a:r>
                      <a:r>
                        <a:rPr lang="en-US" sz="1000">
                          <a:effectLst/>
                        </a:rPr>
                        <a:t/>
                      </a:r>
                      <a:br>
                        <a:rPr lang="en-US" sz="1000">
                          <a:effectLst/>
                        </a:rPr>
                      </a:br>
                      <a:r>
                        <a:rPr lang="en-US" sz="1000">
                          <a:effectLst/>
                        </a:rPr>
                        <a:t>    public Object add(@RequestBody DeptDTO deptDTO) {</a:t>
                      </a:r>
                      <a:br>
                        <a:rPr lang="en-US" sz="1000">
                          <a:effectLst/>
                        </a:rPr>
                      </a:br>
                      <a:r>
                        <a:rPr lang="en-US" sz="1000">
                          <a:effectLst/>
                        </a:rPr>
                        <a:t>        return this.deptService.add(deptDTO); 			// </a:t>
                      </a:r>
                      <a:r>
                        <a:rPr lang="zh-CN" sz="1000">
                          <a:effectLst/>
                        </a:rPr>
                        <a:t>部门信息添加</a:t>
                      </a:r>
                      <a:r>
                        <a:rPr lang="en-US" sz="1000">
                          <a:effectLst/>
                        </a:rPr>
                        <a:t/>
                      </a:r>
                      <a:br>
                        <a:rPr lang="en-US" sz="1000">
                          <a:effectLst/>
                        </a:rPr>
                      </a:br>
                      <a:r>
                        <a:rPr lang="en-US" sz="1000">
                          <a:effectLst/>
                        </a:rPr>
                        <a:t>    }</a:t>
                      </a:r>
                      <a:br>
                        <a:rPr lang="en-US" sz="1000">
                          <a:effectLst/>
                        </a:rPr>
                      </a:br>
                      <a:r>
                        <a:rPr lang="en-US" sz="1000">
                          <a:effectLst/>
                        </a:rPr>
                        <a:t>    @GetMapping("list") 						// </a:t>
                      </a:r>
                      <a:r>
                        <a:rPr lang="zh-CN" sz="1000">
                          <a:effectLst/>
                        </a:rPr>
                        <a:t>子路径</a:t>
                      </a:r>
                      <a:r>
                        <a:rPr lang="en-US" sz="1000">
                          <a:effectLst/>
                        </a:rPr>
                        <a:t/>
                      </a:r>
                      <a:br>
                        <a:rPr lang="en-US" sz="1000">
                          <a:effectLst/>
                        </a:rPr>
                      </a:br>
                      <a:r>
                        <a:rPr lang="en-US" sz="1000">
                          <a:effectLst/>
                        </a:rPr>
                        <a:t>    </a:t>
                      </a:r>
                      <a:r>
                        <a:rPr lang="en-US" sz="1000" u="sng">
                          <a:effectLst/>
                        </a:rPr>
                        <a:t>@SentinelResource(value="/dept_list", fallback = "listFallback")</a:t>
                      </a:r>
                      <a:r>
                        <a:rPr lang="en-US" sz="1000">
                          <a:effectLst/>
                        </a:rPr>
                        <a:t>	// Sentinel</a:t>
                      </a:r>
                      <a:r>
                        <a:rPr lang="zh-CN" sz="1000">
                          <a:effectLst/>
                        </a:rPr>
                        <a:t>保护</a:t>
                      </a:r>
                      <a:r>
                        <a:rPr lang="en-US" sz="1000">
                          <a:effectLst/>
                        </a:rPr>
                        <a:t/>
                      </a:r>
                      <a:br>
                        <a:rPr lang="en-US" sz="1000">
                          <a:effectLst/>
                        </a:rPr>
                      </a:br>
                      <a:r>
                        <a:rPr lang="en-US" sz="1000">
                          <a:effectLst/>
                        </a:rPr>
                        <a:t>    public Object list() {</a:t>
                      </a:r>
                      <a:br>
                        <a:rPr lang="en-US" sz="1000">
                          <a:effectLst/>
                        </a:rPr>
                      </a:br>
                      <a:r>
                        <a:rPr lang="en-US" sz="1000">
                          <a:effectLst/>
                        </a:rPr>
                        <a:t>        return this.deptService.list();				// </a:t>
                      </a:r>
                      <a:r>
                        <a:rPr lang="zh-CN" sz="1000">
                          <a:effectLst/>
                        </a:rPr>
                        <a:t>部门信息列表</a:t>
                      </a:r>
                      <a:r>
                        <a:rPr lang="en-US" sz="1000">
                          <a:effectLst/>
                        </a:rPr>
                        <a:t/>
                      </a:r>
                      <a:br>
                        <a:rPr lang="en-US" sz="1000">
                          <a:effectLst/>
                        </a:rPr>
                      </a:br>
                      <a:r>
                        <a:rPr lang="en-US" sz="1000">
                          <a:effectLst/>
                        </a:rPr>
                        <a:t>    }</a:t>
                      </a:r>
                      <a:br>
                        <a:rPr lang="en-US" sz="1000">
                          <a:effectLst/>
                        </a:rPr>
                      </a:br>
                      <a:r>
                        <a:rPr lang="en-US" sz="1000">
                          <a:effectLst/>
                        </a:rPr>
                        <a:t>    @GetMapping("split") // </a:t>
                      </a:r>
                      <a:r>
                        <a:rPr lang="zh-CN" sz="1000">
                          <a:effectLst/>
                        </a:rPr>
                        <a:t>子路径</a:t>
                      </a:r>
                      <a:r>
                        <a:rPr lang="en-US" sz="1000">
                          <a:effectLst/>
                        </a:rPr>
                        <a:t/>
                      </a:r>
                      <a:br>
                        <a:rPr lang="en-US" sz="1000">
                          <a:effectLst/>
                        </a:rPr>
                      </a:br>
                      <a:r>
                        <a:rPr lang="en-US" sz="1000">
                          <a:effectLst/>
                        </a:rPr>
                        <a:t>    public Object split(int cp, int ls, String col, String kw) {</a:t>
                      </a:r>
                      <a:br>
                        <a:rPr lang="en-US" sz="1000">
                          <a:effectLst/>
                        </a:rPr>
                      </a:br>
                      <a:r>
                        <a:rPr lang="en-US" sz="1000">
                          <a:effectLst/>
                        </a:rPr>
                        <a:t>        return this.deptService.split(cp, ls, col, kw); 		// </a:t>
                      </a:r>
                      <a:r>
                        <a:rPr lang="zh-CN" sz="1000">
                          <a:effectLst/>
                        </a:rPr>
                        <a:t>部门信息分页</a:t>
                      </a:r>
                      <a:r>
                        <a:rPr lang="en-US" sz="1000">
                          <a:effectLst/>
                        </a:rPr>
                        <a:t/>
                      </a:r>
                      <a:br>
                        <a:rPr lang="en-US" sz="1000">
                          <a:effectLst/>
                        </a:rPr>
                      </a:br>
                      <a:r>
                        <a:rPr lang="en-US" sz="1000">
                          <a:effectLst/>
                        </a:rPr>
                        <a:t>    }</a:t>
                      </a:r>
                      <a:br>
                        <a:rPr lang="en-US" sz="1000">
                          <a:effectLst/>
                        </a:rPr>
                      </a:br>
                      <a:r>
                        <a:rPr lang="en-US" sz="1000">
                          <a:effectLst/>
                        </a:rPr>
                        <a:t>    public Object getFallback(@PathVariable("id") long id) { 	// </a:t>
                      </a:r>
                      <a:r>
                        <a:rPr lang="zh-CN" sz="1000">
                          <a:effectLst/>
                        </a:rPr>
                        <a:t>服务降级方法</a:t>
                      </a:r>
                      <a:r>
                        <a:rPr lang="en-US" sz="1000">
                          <a:effectLst/>
                        </a:rPr>
                        <a:t/>
                      </a:r>
                      <a:br>
                        <a:rPr lang="en-US" sz="1000">
                          <a:effectLst/>
                        </a:rPr>
                      </a:br>
                      <a:r>
                        <a:rPr lang="en-US" sz="1000">
                          <a:effectLst/>
                        </a:rPr>
                        <a:t>        DeptDTO dept = new DeptDTO();				// </a:t>
                      </a:r>
                      <a:r>
                        <a:rPr lang="zh-CN" sz="1000">
                          <a:effectLst/>
                        </a:rPr>
                        <a:t>实例化</a:t>
                      </a:r>
                      <a:r>
                        <a:rPr lang="en-US" sz="1000">
                          <a:effectLst/>
                        </a:rPr>
                        <a:t>DTO</a:t>
                      </a:r>
                      <a:r>
                        <a:rPr lang="zh-CN" sz="1000">
                          <a:effectLst/>
                        </a:rPr>
                        <a:t>对象</a:t>
                      </a:r>
                      <a:r>
                        <a:rPr lang="en-US" sz="1000">
                          <a:effectLst/>
                        </a:rPr>
                        <a:t/>
                      </a:r>
                      <a:br>
                        <a:rPr lang="en-US" sz="1000">
                          <a:effectLst/>
                        </a:rPr>
                      </a:br>
                      <a:r>
                        <a:rPr lang="en-US" sz="1000">
                          <a:effectLst/>
                        </a:rPr>
                        <a:t>        dept.setDeptno(id); 					// </a:t>
                      </a:r>
                      <a:r>
                        <a:rPr lang="zh-CN" sz="1000">
                          <a:effectLst/>
                        </a:rPr>
                        <a:t>属性设置</a:t>
                      </a:r>
                      <a:r>
                        <a:rPr lang="en-US" sz="1000">
                          <a:effectLst/>
                        </a:rPr>
                        <a:t/>
                      </a:r>
                      <a:br>
                        <a:rPr lang="en-US" sz="1000">
                          <a:effectLst/>
                        </a:rPr>
                      </a:br>
                      <a:r>
                        <a:rPr lang="en-US" sz="1000">
                          <a:effectLst/>
                        </a:rPr>
                        <a:t>        dept.setDname("</a:t>
                      </a:r>
                      <a:r>
                        <a:rPr lang="zh-CN" sz="1000">
                          <a:effectLst/>
                        </a:rPr>
                        <a:t>【</a:t>
                      </a:r>
                      <a:r>
                        <a:rPr lang="en-US" sz="1000">
                          <a:effectLst/>
                        </a:rPr>
                        <a:t>Fallback</a:t>
                      </a:r>
                      <a:r>
                        <a:rPr lang="zh-CN" sz="1000">
                          <a:effectLst/>
                        </a:rPr>
                        <a:t>】部门名称</a:t>
                      </a:r>
                      <a:r>
                        <a:rPr lang="en-US" sz="1000">
                          <a:effectLst/>
                        </a:rPr>
                        <a:t>"); 			// </a:t>
                      </a:r>
                      <a:r>
                        <a:rPr lang="zh-CN" sz="1000">
                          <a:effectLst/>
                        </a:rPr>
                        <a:t>属性设置</a:t>
                      </a:r>
                      <a:r>
                        <a:rPr lang="en-US" sz="1000">
                          <a:effectLst/>
                        </a:rPr>
                        <a:t/>
                      </a:r>
                      <a:br>
                        <a:rPr lang="en-US" sz="1000">
                          <a:effectLst/>
                        </a:rPr>
                      </a:br>
                      <a:r>
                        <a:rPr lang="en-US" sz="1000">
                          <a:effectLst/>
                        </a:rPr>
                        <a:t>        dept.setLoc("</a:t>
                      </a:r>
                      <a:r>
                        <a:rPr lang="zh-CN" sz="1000">
                          <a:effectLst/>
                        </a:rPr>
                        <a:t>【</a:t>
                      </a:r>
                      <a:r>
                        <a:rPr lang="en-US" sz="1000">
                          <a:effectLst/>
                        </a:rPr>
                        <a:t>Fallback</a:t>
                      </a:r>
                      <a:r>
                        <a:rPr lang="zh-CN" sz="1000">
                          <a:effectLst/>
                        </a:rPr>
                        <a:t>】部门位置</a:t>
                      </a:r>
                      <a:r>
                        <a:rPr lang="en-US" sz="1000">
                          <a:effectLst/>
                        </a:rPr>
                        <a:t>"); 				// </a:t>
                      </a:r>
                      <a:r>
                        <a:rPr lang="zh-CN" sz="1000">
                          <a:effectLst/>
                        </a:rPr>
                        <a:t>属性设置</a:t>
                      </a:r>
                      <a:r>
                        <a:rPr lang="en-US" sz="1000">
                          <a:effectLst/>
                        </a:rPr>
                        <a:t/>
                      </a:r>
                      <a:br>
                        <a:rPr lang="en-US" sz="1000">
                          <a:effectLst/>
                        </a:rPr>
                      </a:br>
                      <a:r>
                        <a:rPr lang="en-US" sz="1000">
                          <a:effectLst/>
                        </a:rPr>
                        <a:t>        return dept; 						// </a:t>
                      </a:r>
                      <a:r>
                        <a:rPr lang="zh-CN" sz="1000">
                          <a:effectLst/>
                        </a:rPr>
                        <a:t>数据响应</a:t>
                      </a:r>
                      <a:r>
                        <a:rPr lang="en-US" sz="1000">
                          <a:effectLst/>
                        </a:rPr>
                        <a:t/>
                      </a:r>
                      <a:br>
                        <a:rPr lang="en-US" sz="1000">
                          <a:effectLst/>
                        </a:rPr>
                      </a:br>
                      <a:r>
                        <a:rPr lang="en-US" sz="1000">
                          <a:effectLst/>
                        </a:rPr>
                        <a:t>    }</a:t>
                      </a:r>
                      <a:br>
                        <a:rPr lang="en-US" sz="1000">
                          <a:effectLst/>
                        </a:rPr>
                      </a:br>
                      <a:r>
                        <a:rPr lang="en-US" sz="1000">
                          <a:effectLst/>
                        </a:rPr>
                        <a:t>    public Object addFallback(@RequestBody DeptDTO deptDTO) { 	// </a:t>
                      </a:r>
                      <a:r>
                        <a:rPr lang="zh-CN" sz="1000">
                          <a:effectLst/>
                        </a:rPr>
                        <a:t>服务降级方法</a:t>
                      </a:r>
                      <a:r>
                        <a:rPr lang="en-US" sz="1000">
                          <a:effectLst/>
                        </a:rPr>
                        <a:t/>
                      </a:r>
                      <a:br>
                        <a:rPr lang="en-US" sz="1000">
                          <a:effectLst/>
                        </a:rPr>
                      </a:br>
                      <a:r>
                        <a:rPr lang="en-US" sz="1000">
                          <a:effectLst/>
                        </a:rPr>
                        <a:t>        return false;</a:t>
                      </a:r>
                      <a:br>
                        <a:rPr lang="en-US" sz="1000">
                          <a:effectLst/>
                        </a:rPr>
                      </a:br>
                      <a:r>
                        <a:rPr lang="en-US" sz="1000">
                          <a:effectLst/>
                        </a:rPr>
                        <a:t>    }</a:t>
                      </a:r>
                      <a:br>
                        <a:rPr lang="en-US" sz="1000">
                          <a:effectLst/>
                        </a:rPr>
                      </a:br>
                      <a:r>
                        <a:rPr lang="en-US" sz="1000">
                          <a:effectLst/>
                        </a:rPr>
                        <a:t>    public Object listFallback() { 				// </a:t>
                      </a:r>
                      <a:r>
                        <a:rPr lang="zh-CN" sz="1000">
                          <a:effectLst/>
                        </a:rPr>
                        <a:t>服务降级方法</a:t>
                      </a:r>
                      <a:r>
                        <a:rPr lang="en-US" sz="1000">
                          <a:effectLst/>
                        </a:rPr>
                        <a:t/>
                      </a:r>
                      <a:br>
                        <a:rPr lang="en-US" sz="1000">
                          <a:effectLst/>
                        </a:rPr>
                      </a:br>
                      <a:r>
                        <a:rPr lang="en-US" sz="1000">
                          <a:effectLst/>
                        </a:rPr>
                        <a:t>        return new ArrayList&lt;Dept&gt;();</a:t>
                      </a:r>
                      <a:br>
                        <a:rPr lang="en-US" sz="1000">
                          <a:effectLst/>
                        </a:rPr>
                      </a:br>
                      <a:r>
                        <a:rPr lang="en-US" sz="1000">
                          <a:effectLst/>
                        </a:rPr>
                        <a:t>    }</a:t>
                      </a:r>
                      <a:br>
                        <a:rPr lang="en-US" sz="1000">
                          <a:effectLst/>
                        </a:rPr>
                      </a:br>
                      <a:r>
                        <a:rPr lang="en-US" sz="1000">
                          <a:effectLst/>
                        </a:rPr>
                        <a:t>}</a:t>
                      </a:r>
                      <a:endParaRPr lang="zh-CN" sz="1000">
                        <a:effectLst/>
                        <a:latin typeface="Times New Roman" panose="02020603050405020304" pitchFamily="18" charset="0"/>
                      </a:endParaRPr>
                    </a:p>
                  </a:txBody>
                  <a:tcPr marL="52954" marR="52954" marT="0" marB="0"/>
                </a:tc>
                <a:extLst>
                  <a:ext uri="{0D108BD9-81ED-4DB2-BD59-A6C34878D82A}">
                    <a16:rowId xmlns:a16="http://schemas.microsoft.com/office/drawing/2014/main" val="64102354"/>
                  </a:ext>
                </a:extLst>
              </a:tr>
            </a:tbl>
          </a:graphicData>
        </a:graphic>
      </p:graphicFrame>
    </p:spTree>
    <p:extLst>
      <p:ext uri="{BB962C8B-B14F-4D97-AF65-F5344CB8AC3E}">
        <p14:creationId xmlns:p14="http://schemas.microsoft.com/office/powerpoint/2010/main" val="97566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BlockHandler</a:t>
            </a:r>
            <a:endParaRPr lang="zh-CN" altLang="en-US"/>
          </a:p>
        </p:txBody>
      </p:sp>
      <p:sp>
        <p:nvSpPr>
          <p:cNvPr id="3" name="内容占位符 2"/>
          <p:cNvSpPr>
            <a:spLocks noGrp="1"/>
          </p:cNvSpPr>
          <p:nvPr>
            <p:ph idx="1"/>
          </p:nvPr>
        </p:nvSpPr>
        <p:spPr/>
        <p:txBody>
          <a:bodyPr/>
          <a:lstStyle/>
          <a:p>
            <a:r>
              <a:rPr lang="zh-CN" altLang="zh-CN"/>
              <a:t>控制层接口处理方法使用“</a:t>
            </a:r>
            <a:r>
              <a:rPr lang="en-US" altLang="zh-CN"/>
              <a:t>@SentinelResource</a:t>
            </a:r>
            <a:r>
              <a:rPr lang="zh-CN" altLang="zh-CN"/>
              <a:t>”注解中的</a:t>
            </a:r>
            <a:r>
              <a:rPr lang="en-US" altLang="zh-CN"/>
              <a:t>fallback</a:t>
            </a:r>
            <a:r>
              <a:rPr lang="zh-CN" altLang="zh-CN"/>
              <a:t>属性就可以直接关联本类中定义的</a:t>
            </a:r>
            <a:r>
              <a:rPr lang="en-US" altLang="zh-CN"/>
              <a:t>Fallback</a:t>
            </a:r>
            <a:r>
              <a:rPr lang="zh-CN" altLang="zh-CN"/>
              <a:t>处理方法，但是这样一来在控制层实现类中就需要定义有大量的</a:t>
            </a:r>
            <a:r>
              <a:rPr lang="en-US" altLang="zh-CN"/>
              <a:t>Fallback</a:t>
            </a:r>
            <a:r>
              <a:rPr lang="zh-CN" altLang="zh-CN"/>
              <a:t>方法，造成代码的维护困难。此时最佳的做法是应该创建有一个专属的拦截处理类（</a:t>
            </a:r>
            <a:r>
              <a:rPr lang="en-US" altLang="zh-CN"/>
              <a:t>BlockHandler</a:t>
            </a:r>
            <a:r>
              <a:rPr lang="zh-CN" altLang="zh-CN"/>
              <a:t>），并且在该类中为控制层中的方法定义定义匹配的拦截处理方法</a:t>
            </a:r>
            <a:r>
              <a:rPr lang="zh-CN" altLang="zh-CN" smtClean="0"/>
              <a:t>，而</a:t>
            </a:r>
            <a:r>
              <a:rPr lang="zh-CN" altLang="zh-CN"/>
              <a:t>后就可以通过“</a:t>
            </a:r>
            <a:r>
              <a:rPr lang="en-US" altLang="zh-CN"/>
              <a:t>@SentinelResource</a:t>
            </a:r>
            <a:r>
              <a:rPr lang="zh-CN" altLang="zh-CN"/>
              <a:t>”注解提供的</a:t>
            </a:r>
            <a:r>
              <a:rPr lang="en-US" altLang="zh-CN"/>
              <a:t>blockHandlerClass</a:t>
            </a:r>
            <a:r>
              <a:rPr lang="zh-CN" altLang="zh-CN"/>
              <a:t>和</a:t>
            </a:r>
            <a:r>
              <a:rPr lang="en-US" altLang="zh-CN"/>
              <a:t>blockHandler</a:t>
            </a:r>
            <a:r>
              <a:rPr lang="zh-CN" altLang="zh-CN"/>
              <a:t>属性进行关联。</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09" y="2997344"/>
            <a:ext cx="11641369" cy="345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9934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关联拦截处理方法</a:t>
            </a:r>
            <a:endParaRPr lang="zh-CN" altLang="en-US"/>
          </a:p>
        </p:txBody>
      </p:sp>
      <p:graphicFrame>
        <p:nvGraphicFramePr>
          <p:cNvPr id="4" name="表格 3"/>
          <p:cNvGraphicFramePr>
            <a:graphicFrameLocks noGrp="1"/>
          </p:cNvGraphicFramePr>
          <p:nvPr>
            <p:extLst/>
          </p:nvPr>
        </p:nvGraphicFramePr>
        <p:xfrm>
          <a:off x="166253" y="791123"/>
          <a:ext cx="11846427" cy="5930900"/>
        </p:xfrm>
        <a:graphic>
          <a:graphicData uri="http://schemas.openxmlformats.org/drawingml/2006/table">
            <a:tbl>
              <a:tblPr firstRow="1" firstCol="1" lastRow="1" lastCol="1" bandRow="1" bandCol="1">
                <a:tableStyleId>{5940675A-B579-460E-94D1-54222C63F5DA}</a:tableStyleId>
              </a:tblPr>
              <a:tblGrid>
                <a:gridCol w="11846427">
                  <a:extLst>
                    <a:ext uri="{9D8B030D-6E8A-4147-A177-3AD203B41FA5}">
                      <a16:colId xmlns:a16="http://schemas.microsoft.com/office/drawing/2014/main" val="3621383417"/>
                    </a:ext>
                  </a:extLst>
                </a:gridCol>
              </a:tblGrid>
              <a:tr h="5930900">
                <a:tc>
                  <a:txBody>
                    <a:bodyPr/>
                    <a:lstStyle/>
                    <a:p>
                      <a:r>
                        <a:rPr lang="en-US" sz="1200">
                          <a:effectLst/>
                        </a:rPr>
                        <a:t>package com.yootk.provider.action.block;</a:t>
                      </a:r>
                      <a:br>
                        <a:rPr lang="en-US" sz="1200">
                          <a:effectLst/>
                        </a:rPr>
                      </a:br>
                      <a:r>
                        <a:rPr lang="en-US" sz="1200">
                          <a:effectLst/>
                        </a:rPr>
                        <a:t>public class DeptBlockHandler {</a:t>
                      </a:r>
                      <a:br>
                        <a:rPr lang="en-US" sz="1200">
                          <a:effectLst/>
                        </a:rPr>
                      </a:br>
                      <a:r>
                        <a:rPr lang="en-US" sz="1200">
                          <a:effectLst/>
                        </a:rPr>
                        <a:t>    public static Object </a:t>
                      </a:r>
                      <a:r>
                        <a:rPr lang="en-US" sz="1200" smtClean="0">
                          <a:effectLst/>
                        </a:rPr>
                        <a:t>addBlockHandler(DeptDTO dto,</a:t>
                      </a:r>
                      <a:r>
                        <a:rPr lang="en-US" sz="1200" baseline="0" smtClean="0">
                          <a:effectLst/>
                        </a:rPr>
                        <a:t> </a:t>
                      </a:r>
                      <a:r>
                        <a:rPr lang="en-US" sz="1200" smtClean="0">
                          <a:effectLst/>
                        </a:rPr>
                        <a:t>BlockException </a:t>
                      </a:r>
                      <a:r>
                        <a:rPr lang="en-US" sz="1200">
                          <a:effectLst/>
                        </a:rPr>
                        <a:t>ex) { 	// </a:t>
                      </a:r>
                      <a:r>
                        <a:rPr lang="zh-CN" sz="1200">
                          <a:effectLst/>
                        </a:rPr>
                        <a:t>部门增加拦截</a:t>
                      </a:r>
                      <a:r>
                        <a:rPr lang="en-US" sz="1200">
                          <a:effectLst/>
                        </a:rPr>
                        <a:t/>
                      </a:r>
                      <a:br>
                        <a:rPr lang="en-US" sz="1200">
                          <a:effectLst/>
                        </a:rPr>
                      </a:br>
                      <a:r>
                        <a:rPr lang="en-US" sz="1200">
                          <a:effectLst/>
                        </a:rPr>
                        <a:t>        Map&lt;String, Object&gt; map = new HashMap&lt;&gt;(); 			// </a:t>
                      </a:r>
                      <a:r>
                        <a:rPr lang="zh-CN" sz="1200">
                          <a:effectLst/>
                        </a:rPr>
                        <a:t>响应结果</a:t>
                      </a:r>
                      <a:r>
                        <a:rPr lang="en-US" sz="1200">
                          <a:effectLst/>
                        </a:rPr>
                        <a:t/>
                      </a:r>
                      <a:br>
                        <a:rPr lang="en-US" sz="1200">
                          <a:effectLst/>
                        </a:rPr>
                      </a:br>
                      <a:r>
                        <a:rPr lang="en-US" sz="1200">
                          <a:effectLst/>
                        </a:rPr>
                        <a:t>        map.put("rule", ex.getRule());				// </a:t>
                      </a:r>
                      <a:r>
                        <a:rPr lang="zh-CN" sz="1200">
                          <a:effectLst/>
                        </a:rPr>
                        <a:t>保存失败信息</a:t>
                      </a:r>
                      <a:r>
                        <a:rPr lang="en-US" sz="1200">
                          <a:effectLst/>
                        </a:rPr>
                        <a:t/>
                      </a:r>
                      <a:br>
                        <a:rPr lang="en-US" sz="1200">
                          <a:effectLst/>
                        </a:rPr>
                      </a:br>
                      <a:r>
                        <a:rPr lang="en-US" sz="1200">
                          <a:effectLst/>
                        </a:rPr>
                        <a:t>        map.put("message", ex.getMessage());			// </a:t>
                      </a:r>
                      <a:r>
                        <a:rPr lang="zh-CN" sz="1200">
                          <a:effectLst/>
                        </a:rPr>
                        <a:t>保存失败信息</a:t>
                      </a:r>
                      <a:r>
                        <a:rPr lang="en-US" sz="1200">
                          <a:effectLst/>
                        </a:rPr>
                        <a:t/>
                      </a:r>
                      <a:br>
                        <a:rPr lang="en-US" sz="1200">
                          <a:effectLst/>
                        </a:rPr>
                      </a:br>
                      <a:r>
                        <a:rPr lang="en-US" sz="1200">
                          <a:effectLst/>
                        </a:rPr>
                        <a:t>        map.put("result", false); 					// </a:t>
                      </a:r>
                      <a:r>
                        <a:rPr lang="zh-CN" sz="1200">
                          <a:effectLst/>
                        </a:rPr>
                        <a:t>保存失败信息</a:t>
                      </a:r>
                      <a:r>
                        <a:rPr lang="en-US" sz="1200">
                          <a:effectLst/>
                        </a:rPr>
                        <a:t/>
                      </a:r>
                      <a:br>
                        <a:rPr lang="en-US" sz="1200">
                          <a:effectLst/>
                        </a:rPr>
                      </a:br>
                      <a:r>
                        <a:rPr lang="en-US" sz="1200">
                          <a:effectLst/>
                        </a:rPr>
                        <a:t>        return map; 						// </a:t>
                      </a:r>
                      <a:r>
                        <a:rPr lang="zh-CN" sz="1200">
                          <a:effectLst/>
                        </a:rPr>
                        <a:t>数据响应</a:t>
                      </a:r>
                      <a:r>
                        <a:rPr lang="en-US" sz="1200">
                          <a:effectLst/>
                        </a:rPr>
                        <a:t/>
                      </a:r>
                      <a:br>
                        <a:rPr lang="en-US" sz="1200">
                          <a:effectLst/>
                        </a:rPr>
                      </a:br>
                      <a:r>
                        <a:rPr lang="en-US" sz="1200">
                          <a:effectLst/>
                        </a:rPr>
                        <a:t>    }</a:t>
                      </a:r>
                      <a:br>
                        <a:rPr lang="en-US" sz="1200">
                          <a:effectLst/>
                        </a:rPr>
                      </a:br>
                      <a:r>
                        <a:rPr lang="en-US" sz="1200">
                          <a:effectLst/>
                        </a:rPr>
                        <a:t>    public static Object </a:t>
                      </a:r>
                      <a:r>
                        <a:rPr lang="en-US" sz="1200" smtClean="0">
                          <a:effectLst/>
                        </a:rPr>
                        <a:t>getBlockHandler(long</a:t>
                      </a:r>
                      <a:r>
                        <a:rPr lang="en-US" sz="1200" baseline="0" smtClean="0">
                          <a:effectLst/>
                        </a:rPr>
                        <a:t> id, </a:t>
                      </a:r>
                      <a:r>
                        <a:rPr lang="en-US" sz="1200" smtClean="0">
                          <a:effectLst/>
                        </a:rPr>
                        <a:t>BlockException </a:t>
                      </a:r>
                      <a:r>
                        <a:rPr lang="en-US" sz="1200">
                          <a:effectLst/>
                        </a:rPr>
                        <a:t>ex) { 	// </a:t>
                      </a:r>
                      <a:r>
                        <a:rPr lang="zh-CN" sz="1200">
                          <a:effectLst/>
                        </a:rPr>
                        <a:t>部门查询拦截</a:t>
                      </a:r>
                      <a:r>
                        <a:rPr lang="en-US" sz="1200">
                          <a:effectLst/>
                        </a:rPr>
                        <a:t/>
                      </a:r>
                      <a:br>
                        <a:rPr lang="en-US" sz="1200">
                          <a:effectLst/>
                        </a:rPr>
                      </a:br>
                      <a:r>
                        <a:rPr lang="en-US" sz="1200">
                          <a:effectLst/>
                        </a:rPr>
                        <a:t>        Map&lt;String, Object&gt; map = new HashMap&lt;&gt;(); 			// </a:t>
                      </a:r>
                      <a:r>
                        <a:rPr lang="zh-CN" sz="1200">
                          <a:effectLst/>
                        </a:rPr>
                        <a:t>响应结果</a:t>
                      </a:r>
                      <a:r>
                        <a:rPr lang="en-US" sz="1200">
                          <a:effectLst/>
                        </a:rPr>
                        <a:t/>
                      </a:r>
                      <a:br>
                        <a:rPr lang="en-US" sz="1200">
                          <a:effectLst/>
                        </a:rPr>
                      </a:br>
                      <a:r>
                        <a:rPr lang="en-US" sz="1200">
                          <a:effectLst/>
                        </a:rPr>
                        <a:t>        map.put("rule", ex.getRule());				// </a:t>
                      </a:r>
                      <a:r>
                        <a:rPr lang="zh-CN" sz="1200">
                          <a:effectLst/>
                        </a:rPr>
                        <a:t>保存失败信息</a:t>
                      </a:r>
                      <a:r>
                        <a:rPr lang="en-US" sz="1200">
                          <a:effectLst/>
                        </a:rPr>
                        <a:t/>
                      </a:r>
                      <a:br>
                        <a:rPr lang="en-US" sz="1200">
                          <a:effectLst/>
                        </a:rPr>
                      </a:br>
                      <a:r>
                        <a:rPr lang="en-US" sz="1200">
                          <a:effectLst/>
                        </a:rPr>
                        <a:t>        map.put("message", ex.getMessage());			// </a:t>
                      </a:r>
                      <a:r>
                        <a:rPr lang="zh-CN" sz="1200">
                          <a:effectLst/>
                        </a:rPr>
                        <a:t>保存失败信息</a:t>
                      </a:r>
                      <a:r>
                        <a:rPr lang="en-US" sz="1200">
                          <a:effectLst/>
                        </a:rPr>
                        <a:t/>
                      </a:r>
                      <a:br>
                        <a:rPr lang="en-US" sz="1200">
                          <a:effectLst/>
                        </a:rPr>
                      </a:br>
                      <a:r>
                        <a:rPr lang="en-US" sz="1200">
                          <a:effectLst/>
                        </a:rPr>
                        <a:t>        DeptDTO dept = new DeptDTO();				// </a:t>
                      </a:r>
                      <a:r>
                        <a:rPr lang="zh-CN" sz="1200">
                          <a:effectLst/>
                        </a:rPr>
                        <a:t>实例化</a:t>
                      </a:r>
                      <a:r>
                        <a:rPr lang="en-US" sz="1200">
                          <a:effectLst/>
                        </a:rPr>
                        <a:t>DTO</a:t>
                      </a:r>
                      <a:r>
                        <a:rPr lang="zh-CN" sz="1200">
                          <a:effectLst/>
                        </a:rPr>
                        <a:t>对象</a:t>
                      </a:r>
                      <a:r>
                        <a:rPr lang="en-US" sz="1200">
                          <a:effectLst/>
                        </a:rPr>
                        <a:t/>
                      </a:r>
                      <a:br>
                        <a:rPr lang="en-US" sz="1200">
                          <a:effectLst/>
                        </a:rPr>
                      </a:br>
                      <a:r>
                        <a:rPr lang="en-US" sz="1200">
                          <a:effectLst/>
                        </a:rPr>
                        <a:t>        dept.setDeptno(0L); 					// </a:t>
                      </a:r>
                      <a:r>
                        <a:rPr lang="zh-CN" sz="1200">
                          <a:effectLst/>
                        </a:rPr>
                        <a:t>属性设置</a:t>
                      </a:r>
                      <a:r>
                        <a:rPr lang="en-US" sz="1200">
                          <a:effectLst/>
                        </a:rPr>
                        <a:t/>
                      </a:r>
                      <a:br>
                        <a:rPr lang="en-US" sz="1200">
                          <a:effectLst/>
                        </a:rPr>
                      </a:br>
                      <a:r>
                        <a:rPr lang="en-US" sz="1200">
                          <a:effectLst/>
                        </a:rPr>
                        <a:t>        dept.setDname("</a:t>
                      </a:r>
                      <a:r>
                        <a:rPr lang="zh-CN" sz="1200">
                          <a:effectLst/>
                        </a:rPr>
                        <a:t>【</a:t>
                      </a:r>
                      <a:r>
                        <a:rPr lang="en-US" sz="1200">
                          <a:effectLst/>
                        </a:rPr>
                        <a:t>Block</a:t>
                      </a:r>
                      <a:r>
                        <a:rPr lang="zh-CN" sz="1200">
                          <a:effectLst/>
                        </a:rPr>
                        <a:t>】部门名称</a:t>
                      </a:r>
                      <a:r>
                        <a:rPr lang="en-US" sz="1200">
                          <a:effectLst/>
                        </a:rPr>
                        <a:t>"); 				// </a:t>
                      </a:r>
                      <a:r>
                        <a:rPr lang="zh-CN" sz="1200">
                          <a:effectLst/>
                        </a:rPr>
                        <a:t>属性设置</a:t>
                      </a:r>
                      <a:r>
                        <a:rPr lang="en-US" sz="1200">
                          <a:effectLst/>
                        </a:rPr>
                        <a:t/>
                      </a:r>
                      <a:br>
                        <a:rPr lang="en-US" sz="1200">
                          <a:effectLst/>
                        </a:rPr>
                      </a:br>
                      <a:r>
                        <a:rPr lang="en-US" sz="1200">
                          <a:effectLst/>
                        </a:rPr>
                        <a:t>        dept.setLoc("</a:t>
                      </a:r>
                      <a:r>
                        <a:rPr lang="zh-CN" sz="1200">
                          <a:effectLst/>
                        </a:rPr>
                        <a:t>【</a:t>
                      </a:r>
                      <a:r>
                        <a:rPr lang="en-US" sz="1200">
                          <a:effectLst/>
                        </a:rPr>
                        <a:t>Block</a:t>
                      </a:r>
                      <a:r>
                        <a:rPr lang="zh-CN" sz="1200">
                          <a:effectLst/>
                        </a:rPr>
                        <a:t>】部门位置</a:t>
                      </a:r>
                      <a:r>
                        <a:rPr lang="en-US" sz="1200">
                          <a:effectLst/>
                        </a:rPr>
                        <a:t>"); 				// </a:t>
                      </a:r>
                      <a:r>
                        <a:rPr lang="zh-CN" sz="1200">
                          <a:effectLst/>
                        </a:rPr>
                        <a:t>属性设置</a:t>
                      </a:r>
                      <a:r>
                        <a:rPr lang="en-US" sz="1200">
                          <a:effectLst/>
                        </a:rPr>
                        <a:t/>
                      </a:r>
                      <a:br>
                        <a:rPr lang="en-US" sz="1200">
                          <a:effectLst/>
                        </a:rPr>
                      </a:br>
                      <a:r>
                        <a:rPr lang="en-US" sz="1200">
                          <a:effectLst/>
                        </a:rPr>
                        <a:t>        map.put("dept", dept); 					// </a:t>
                      </a:r>
                      <a:r>
                        <a:rPr lang="zh-CN" sz="1200">
                          <a:effectLst/>
                        </a:rPr>
                        <a:t>保存失败信息</a:t>
                      </a:r>
                      <a:r>
                        <a:rPr lang="en-US" sz="1200">
                          <a:effectLst/>
                        </a:rPr>
                        <a:t/>
                      </a:r>
                      <a:br>
                        <a:rPr lang="en-US" sz="1200">
                          <a:effectLst/>
                        </a:rPr>
                      </a:br>
                      <a:r>
                        <a:rPr lang="en-US" sz="1200">
                          <a:effectLst/>
                        </a:rPr>
                        <a:t>        return map; 						// </a:t>
                      </a:r>
                      <a:r>
                        <a:rPr lang="zh-CN" sz="1200">
                          <a:effectLst/>
                        </a:rPr>
                        <a:t>数据响应</a:t>
                      </a:r>
                      <a:r>
                        <a:rPr lang="en-US" sz="1200">
                          <a:effectLst/>
                        </a:rPr>
                        <a:t/>
                      </a:r>
                      <a:br>
                        <a:rPr lang="en-US" sz="1200">
                          <a:effectLst/>
                        </a:rPr>
                      </a:br>
                      <a:r>
                        <a:rPr lang="en-US" sz="1200">
                          <a:effectLst/>
                        </a:rPr>
                        <a:t>    }</a:t>
                      </a:r>
                      <a:br>
                        <a:rPr lang="en-US" sz="1200">
                          <a:effectLst/>
                        </a:rPr>
                      </a:br>
                      <a:r>
                        <a:rPr lang="en-US" sz="1200">
                          <a:effectLst/>
                        </a:rPr>
                        <a:t>    public static Object listBlockHandler(BlockException ex) { 	// </a:t>
                      </a:r>
                      <a:r>
                        <a:rPr lang="zh-CN" sz="1200">
                          <a:effectLst/>
                        </a:rPr>
                        <a:t>部门列表拦截</a:t>
                      </a:r>
                      <a:r>
                        <a:rPr lang="en-US" sz="1200">
                          <a:effectLst/>
                        </a:rPr>
                        <a:t/>
                      </a:r>
                      <a:br>
                        <a:rPr lang="en-US" sz="1200">
                          <a:effectLst/>
                        </a:rPr>
                      </a:br>
                      <a:r>
                        <a:rPr lang="en-US" sz="1200">
                          <a:effectLst/>
                        </a:rPr>
                        <a:t>        Map&lt;String, Object&gt; map = new HashMap&lt;&gt;(); 			// </a:t>
                      </a:r>
                      <a:r>
                        <a:rPr lang="zh-CN" sz="1200">
                          <a:effectLst/>
                        </a:rPr>
                        <a:t>响应结果</a:t>
                      </a:r>
                      <a:r>
                        <a:rPr lang="en-US" sz="1200">
                          <a:effectLst/>
                        </a:rPr>
                        <a:t/>
                      </a:r>
                      <a:br>
                        <a:rPr lang="en-US" sz="1200">
                          <a:effectLst/>
                        </a:rPr>
                      </a:br>
                      <a:r>
                        <a:rPr lang="en-US" sz="1200">
                          <a:effectLst/>
                        </a:rPr>
                        <a:t>        map.put("rule", ex.getRule());				// </a:t>
                      </a:r>
                      <a:r>
                        <a:rPr lang="zh-CN" sz="1200">
                          <a:effectLst/>
                        </a:rPr>
                        <a:t>保存失败信息</a:t>
                      </a:r>
                      <a:r>
                        <a:rPr lang="en-US" sz="1200">
                          <a:effectLst/>
                        </a:rPr>
                        <a:t/>
                      </a:r>
                      <a:br>
                        <a:rPr lang="en-US" sz="1200">
                          <a:effectLst/>
                        </a:rPr>
                      </a:br>
                      <a:r>
                        <a:rPr lang="en-US" sz="1200">
                          <a:effectLst/>
                        </a:rPr>
                        <a:t>        map.put("message", ex.getMessage());			// </a:t>
                      </a:r>
                      <a:r>
                        <a:rPr lang="zh-CN" sz="1200">
                          <a:effectLst/>
                        </a:rPr>
                        <a:t>保存失败信息</a:t>
                      </a:r>
                      <a:r>
                        <a:rPr lang="en-US" sz="1200">
                          <a:effectLst/>
                        </a:rPr>
                        <a:t/>
                      </a:r>
                      <a:br>
                        <a:rPr lang="en-US" sz="1200">
                          <a:effectLst/>
                        </a:rPr>
                      </a:br>
                      <a:r>
                        <a:rPr lang="en-US" sz="1200">
                          <a:effectLst/>
                        </a:rPr>
                        <a:t>        map.put("deptList", new ArrayList&lt;&gt;()); 			// </a:t>
                      </a:r>
                      <a:r>
                        <a:rPr lang="zh-CN" sz="1200">
                          <a:effectLst/>
                        </a:rPr>
                        <a:t>保存失败信息</a:t>
                      </a:r>
                      <a:r>
                        <a:rPr lang="en-US" sz="1200">
                          <a:effectLst/>
                        </a:rPr>
                        <a:t/>
                      </a:r>
                      <a:br>
                        <a:rPr lang="en-US" sz="1200">
                          <a:effectLst/>
                        </a:rPr>
                      </a:br>
                      <a:r>
                        <a:rPr lang="en-US" sz="1200">
                          <a:effectLst/>
                        </a:rPr>
                        <a:t>        return map; 						// </a:t>
                      </a:r>
                      <a:r>
                        <a:rPr lang="zh-CN" sz="1200">
                          <a:effectLst/>
                        </a:rPr>
                        <a:t>数据响应</a:t>
                      </a:r>
                      <a:r>
                        <a:rPr lang="en-US" sz="1200">
                          <a:effectLst/>
                        </a:rPr>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3095" marR="63095" marT="0" marB="0"/>
                </a:tc>
                <a:extLst>
                  <a:ext uri="{0D108BD9-81ED-4DB2-BD59-A6C34878D82A}">
                    <a16:rowId xmlns:a16="http://schemas.microsoft.com/office/drawing/2014/main" val="957598571"/>
                  </a:ext>
                </a:extLst>
              </a:tr>
            </a:tbl>
          </a:graphicData>
        </a:graphic>
      </p:graphicFrame>
    </p:spTree>
    <p:extLst>
      <p:ext uri="{BB962C8B-B14F-4D97-AF65-F5344CB8AC3E}">
        <p14:creationId xmlns:p14="http://schemas.microsoft.com/office/powerpoint/2010/main" val="2617273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DeptAction</a:t>
            </a:r>
            <a:r>
              <a:rPr lang="zh-CN" altLang="zh-CN"/>
              <a:t>控制器</a:t>
            </a:r>
            <a:endParaRPr lang="zh-CN" altLang="en-US"/>
          </a:p>
        </p:txBody>
      </p:sp>
      <p:graphicFrame>
        <p:nvGraphicFramePr>
          <p:cNvPr id="4" name="表格 3"/>
          <p:cNvGraphicFramePr>
            <a:graphicFrameLocks noGrp="1"/>
          </p:cNvGraphicFramePr>
          <p:nvPr>
            <p:extLst/>
          </p:nvPr>
        </p:nvGraphicFramePr>
        <p:xfrm>
          <a:off x="207284" y="849086"/>
          <a:ext cx="11746417" cy="5801095"/>
        </p:xfrm>
        <a:graphic>
          <a:graphicData uri="http://schemas.openxmlformats.org/drawingml/2006/table">
            <a:tbl>
              <a:tblPr firstRow="1" firstCol="1" lastRow="1" lastCol="1" bandRow="1" bandCol="1">
                <a:tableStyleId>{5940675A-B579-460E-94D1-54222C63F5DA}</a:tableStyleId>
              </a:tblPr>
              <a:tblGrid>
                <a:gridCol w="11746417">
                  <a:extLst>
                    <a:ext uri="{9D8B030D-6E8A-4147-A177-3AD203B41FA5}">
                      <a16:colId xmlns:a16="http://schemas.microsoft.com/office/drawing/2014/main" val="428806344"/>
                    </a:ext>
                  </a:extLst>
                </a:gridCol>
              </a:tblGrid>
              <a:tr h="5801095">
                <a:tc>
                  <a:txBody>
                    <a:bodyPr/>
                    <a:lstStyle/>
                    <a:p>
                      <a:r>
                        <a:rPr lang="en-US" sz="1400">
                          <a:effectLst/>
                        </a:rPr>
                        <a:t>package com.yootk.provider.action;</a:t>
                      </a:r>
                      <a:br>
                        <a:rPr lang="en-US" sz="1400">
                          <a:effectLst/>
                        </a:rPr>
                      </a:br>
                      <a:r>
                        <a:rPr lang="en-US" sz="1400">
                          <a:effectLst/>
                        </a:rPr>
                        <a:t>@RestController 							// Rest</a:t>
                      </a:r>
                      <a:r>
                        <a:rPr lang="zh-CN" sz="1400">
                          <a:effectLst/>
                        </a:rPr>
                        <a:t>控制器</a:t>
                      </a:r>
                      <a:r>
                        <a:rPr lang="en-US" sz="1400">
                          <a:effectLst/>
                        </a:rPr>
                        <a:t/>
                      </a:r>
                      <a:br>
                        <a:rPr lang="en-US" sz="1400">
                          <a:effectLst/>
                        </a:rPr>
                      </a:br>
                      <a:r>
                        <a:rPr lang="en-US" sz="1400">
                          <a:effectLst/>
                        </a:rPr>
                        <a:t>@RequestMapping("/provider/dept/*") 				// </a:t>
                      </a:r>
                      <a:r>
                        <a:rPr lang="zh-CN" sz="1400">
                          <a:effectLst/>
                        </a:rPr>
                        <a:t>父路径</a:t>
                      </a:r>
                      <a:r>
                        <a:rPr lang="en-US" sz="1400">
                          <a:effectLst/>
                        </a:rPr>
                        <a:t/>
                      </a:r>
                      <a:br>
                        <a:rPr lang="en-US" sz="1400">
                          <a:effectLst/>
                        </a:rPr>
                      </a:br>
                      <a:r>
                        <a:rPr lang="en-US" sz="1400">
                          <a:effectLst/>
                        </a:rPr>
                        <a:t>public class DeptAction {</a:t>
                      </a:r>
                      <a:br>
                        <a:rPr lang="en-US" sz="1400">
                          <a:effectLst/>
                        </a:rPr>
                      </a:br>
                      <a:r>
                        <a:rPr lang="en-US" sz="1400">
                          <a:effectLst/>
                        </a:rPr>
                        <a:t>    @Autowired</a:t>
                      </a:r>
                      <a:br>
                        <a:rPr lang="en-US" sz="1400">
                          <a:effectLst/>
                        </a:rPr>
                      </a:br>
                      <a:r>
                        <a:rPr lang="en-US" sz="1400">
                          <a:effectLst/>
                        </a:rPr>
                        <a:t>    private IDeptService deptService; 				// </a:t>
                      </a:r>
                      <a:r>
                        <a:rPr lang="zh-CN" sz="1400">
                          <a:effectLst/>
                        </a:rPr>
                        <a:t>注入业务接口实例</a:t>
                      </a:r>
                      <a:r>
                        <a:rPr lang="en-US" sz="1400">
                          <a:effectLst/>
                        </a:rPr>
                        <a:t/>
                      </a:r>
                      <a:br>
                        <a:rPr lang="en-US" sz="1400">
                          <a:effectLst/>
                        </a:rPr>
                      </a:br>
                      <a:r>
                        <a:rPr lang="en-US" sz="1400">
                          <a:effectLst/>
                        </a:rPr>
                        <a:t>    @GetMapping("get/{id}") 					// </a:t>
                      </a:r>
                      <a:r>
                        <a:rPr lang="zh-CN" sz="1400">
                          <a:effectLst/>
                        </a:rPr>
                        <a:t>子路径</a:t>
                      </a:r>
                      <a:r>
                        <a:rPr lang="en-US" sz="1400">
                          <a:effectLst/>
                        </a:rPr>
                        <a:t/>
                      </a:r>
                      <a:br>
                        <a:rPr lang="en-US" sz="1400">
                          <a:effectLst/>
                        </a:rPr>
                      </a:br>
                      <a:r>
                        <a:rPr lang="en-US" sz="1400">
                          <a:effectLst/>
                        </a:rPr>
                        <a:t>    @SentinelResource(value="/dept_get", blockHandlerClass = DeptBlockHandler.class, </a:t>
                      </a:r>
                      <a:br>
                        <a:rPr lang="en-US" sz="1400">
                          <a:effectLst/>
                        </a:rPr>
                      </a:br>
                      <a:r>
                        <a:rPr lang="en-US" sz="1400">
                          <a:effectLst/>
                        </a:rPr>
                        <a:t>            blockHandler = "getBlockHandler") 			// Sentinel</a:t>
                      </a:r>
                      <a:r>
                        <a:rPr lang="zh-CN" sz="1400">
                          <a:effectLst/>
                        </a:rPr>
                        <a:t>保护</a:t>
                      </a:r>
                      <a:r>
                        <a:rPr lang="en-US" sz="1400">
                          <a:effectLst/>
                        </a:rPr>
                        <a:t/>
                      </a:r>
                      <a:br>
                        <a:rPr lang="en-US" sz="1400">
                          <a:effectLst/>
                        </a:rPr>
                      </a:br>
                      <a:r>
                        <a:rPr lang="en-US" sz="1400">
                          <a:effectLst/>
                        </a:rPr>
                        <a:t>    public Object get(@PathVariable("id") long id) {</a:t>
                      </a:r>
                      <a:br>
                        <a:rPr lang="en-US" sz="1400">
                          <a:effectLst/>
                        </a:rPr>
                      </a:br>
                      <a:r>
                        <a:rPr lang="en-US" sz="1400">
                          <a:effectLst/>
                        </a:rPr>
                        <a:t>        return this.deptService.get(id); 				// </a:t>
                      </a:r>
                      <a:r>
                        <a:rPr lang="zh-CN" sz="1400">
                          <a:effectLst/>
                        </a:rPr>
                        <a:t>部门信息加载</a:t>
                      </a:r>
                      <a:r>
                        <a:rPr lang="en-US" sz="1400">
                          <a:effectLst/>
                        </a:rPr>
                        <a:t/>
                      </a:r>
                      <a:br>
                        <a:rPr lang="en-US" sz="1400">
                          <a:effectLst/>
                        </a:rPr>
                      </a:br>
                      <a:r>
                        <a:rPr lang="en-US" sz="1400">
                          <a:effectLst/>
                        </a:rPr>
                        <a:t>    }</a:t>
                      </a:r>
                      <a:br>
                        <a:rPr lang="en-US" sz="1400">
                          <a:effectLst/>
                        </a:rPr>
                      </a:br>
                      <a:r>
                        <a:rPr lang="en-US" sz="1400">
                          <a:effectLst/>
                        </a:rPr>
                        <a:t>    @PostMapping("add")</a:t>
                      </a:r>
                      <a:br>
                        <a:rPr lang="en-US" sz="1400">
                          <a:effectLst/>
                        </a:rPr>
                      </a:br>
                      <a:r>
                        <a:rPr lang="en-US" sz="1400">
                          <a:effectLst/>
                        </a:rPr>
                        <a:t>    @SentinelResource(value="/dept_add", blockHandlerClass = DeptBlockHandler.class, </a:t>
                      </a:r>
                      <a:br>
                        <a:rPr lang="en-US" sz="1400">
                          <a:effectLst/>
                        </a:rPr>
                      </a:br>
                      <a:r>
                        <a:rPr lang="en-US" sz="1400">
                          <a:effectLst/>
                        </a:rPr>
                        <a:t>            blockHandler = "addBlockHandler") 			// Sentinel</a:t>
                      </a:r>
                      <a:r>
                        <a:rPr lang="zh-CN" sz="1400">
                          <a:effectLst/>
                        </a:rPr>
                        <a:t>保护</a:t>
                      </a:r>
                      <a:r>
                        <a:rPr lang="en-US" sz="1400">
                          <a:effectLst/>
                        </a:rPr>
                        <a:t/>
                      </a:r>
                      <a:br>
                        <a:rPr lang="en-US" sz="1400">
                          <a:effectLst/>
                        </a:rPr>
                      </a:br>
                      <a:r>
                        <a:rPr lang="en-US" sz="1400">
                          <a:effectLst/>
                        </a:rPr>
                        <a:t>    public Object add(@RequestBody DeptDTO deptDTO) {</a:t>
                      </a:r>
                      <a:br>
                        <a:rPr lang="en-US" sz="1400">
                          <a:effectLst/>
                        </a:rPr>
                      </a:br>
                      <a:r>
                        <a:rPr lang="en-US" sz="1400">
                          <a:effectLst/>
                        </a:rPr>
                        <a:t>        return this.deptService.add(deptDTO); 			// </a:t>
                      </a:r>
                      <a:r>
                        <a:rPr lang="zh-CN" sz="1400">
                          <a:effectLst/>
                        </a:rPr>
                        <a:t>部门信息添加</a:t>
                      </a:r>
                      <a:r>
                        <a:rPr lang="en-US" sz="1400">
                          <a:effectLst/>
                        </a:rPr>
                        <a:t/>
                      </a:r>
                      <a:br>
                        <a:rPr lang="en-US" sz="1400">
                          <a:effectLst/>
                        </a:rPr>
                      </a:br>
                      <a:r>
                        <a:rPr lang="en-US" sz="1400">
                          <a:effectLst/>
                        </a:rPr>
                        <a:t>    }</a:t>
                      </a:r>
                      <a:br>
                        <a:rPr lang="en-US" sz="1400">
                          <a:effectLst/>
                        </a:rPr>
                      </a:br>
                      <a:r>
                        <a:rPr lang="en-US" sz="1400">
                          <a:effectLst/>
                        </a:rPr>
                        <a:t>    @GetMapping("list") 						// </a:t>
                      </a:r>
                      <a:r>
                        <a:rPr lang="zh-CN" sz="1400">
                          <a:effectLst/>
                        </a:rPr>
                        <a:t>子路径</a:t>
                      </a:r>
                      <a:r>
                        <a:rPr lang="en-US" sz="1400">
                          <a:effectLst/>
                        </a:rPr>
                        <a:t/>
                      </a:r>
                      <a:br>
                        <a:rPr lang="en-US" sz="1400">
                          <a:effectLst/>
                        </a:rPr>
                      </a:br>
                      <a:r>
                        <a:rPr lang="en-US" sz="1400">
                          <a:effectLst/>
                        </a:rPr>
                        <a:t>    @SentinelResource(value="/dept_list", blockHandlerClass = DeptBlockHandler.class, </a:t>
                      </a:r>
                      <a:br>
                        <a:rPr lang="en-US" sz="1400">
                          <a:effectLst/>
                        </a:rPr>
                      </a:br>
                      <a:r>
                        <a:rPr lang="en-US" sz="1400">
                          <a:effectLst/>
                        </a:rPr>
                        <a:t>            blockHandler = "listBlockHandler") 			// Sentinel</a:t>
                      </a:r>
                      <a:r>
                        <a:rPr lang="zh-CN" sz="1400">
                          <a:effectLst/>
                        </a:rPr>
                        <a:t>保护</a:t>
                      </a:r>
                      <a:r>
                        <a:rPr lang="en-US" sz="1400">
                          <a:effectLst/>
                        </a:rPr>
                        <a:t/>
                      </a:r>
                      <a:br>
                        <a:rPr lang="en-US" sz="1400">
                          <a:effectLst/>
                        </a:rPr>
                      </a:br>
                      <a:r>
                        <a:rPr lang="en-US" sz="1400">
                          <a:effectLst/>
                        </a:rPr>
                        <a:t>    public Object list() {</a:t>
                      </a:r>
                      <a:br>
                        <a:rPr lang="en-US" sz="1400">
                          <a:effectLst/>
                        </a:rPr>
                      </a:br>
                      <a:r>
                        <a:rPr lang="en-US" sz="1400">
                          <a:effectLst/>
                        </a:rPr>
                        <a:t>        return this.deptService.list();				// </a:t>
                      </a:r>
                      <a:r>
                        <a:rPr lang="zh-CN" sz="1400">
                          <a:effectLst/>
                        </a:rPr>
                        <a:t>部门信息列表</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339872123"/>
                  </a:ext>
                </a:extLst>
              </a:tr>
            </a:tbl>
          </a:graphicData>
        </a:graphic>
      </p:graphicFrame>
    </p:spTree>
    <p:extLst>
      <p:ext uri="{BB962C8B-B14F-4D97-AF65-F5344CB8AC3E}">
        <p14:creationId xmlns:p14="http://schemas.microsoft.com/office/powerpoint/2010/main" val="4495680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248" y="3451949"/>
            <a:ext cx="9704158" cy="31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zh-CN"/>
              <a:t>热点规则</a:t>
            </a:r>
            <a:endParaRPr lang="zh-CN" altLang="en-US"/>
          </a:p>
        </p:txBody>
      </p:sp>
      <p:sp>
        <p:nvSpPr>
          <p:cNvPr id="3" name="内容占位符 2"/>
          <p:cNvSpPr>
            <a:spLocks noGrp="1"/>
          </p:cNvSpPr>
          <p:nvPr>
            <p:ph idx="1"/>
          </p:nvPr>
        </p:nvSpPr>
        <p:spPr/>
        <p:txBody>
          <a:bodyPr/>
          <a:lstStyle/>
          <a:p>
            <a:r>
              <a:rPr lang="zh-CN" altLang="zh-CN"/>
              <a:t>热点参数限流会统计参数中的热点参数，并根据配置的限流阀值与模式，对包含热点参数的资源调用进行限流。热点参数限制可以看做是一种特殊的流量控制，仅对包含热点参数的资源调用生效。如果要想使用热点规则，则需要在控制层的相关方法中使用“</a:t>
            </a:r>
            <a:r>
              <a:rPr lang="en-US" altLang="zh-CN"/>
              <a:t>@SentinelResource</a:t>
            </a:r>
            <a:r>
              <a:rPr lang="zh-CN" altLang="zh-CN"/>
              <a:t>”注解进行声明。</a:t>
            </a:r>
          </a:p>
          <a:p>
            <a:endParaRPr lang="zh-CN" altLang="en-US"/>
          </a:p>
        </p:txBody>
      </p:sp>
      <p:graphicFrame>
        <p:nvGraphicFramePr>
          <p:cNvPr id="4" name="表格 3"/>
          <p:cNvGraphicFramePr>
            <a:graphicFrameLocks noGrp="1"/>
          </p:cNvGraphicFramePr>
          <p:nvPr>
            <p:extLst/>
          </p:nvPr>
        </p:nvGraphicFramePr>
        <p:xfrm>
          <a:off x="323663" y="2247813"/>
          <a:ext cx="11663290" cy="4418993"/>
        </p:xfrm>
        <a:graphic>
          <a:graphicData uri="http://schemas.openxmlformats.org/drawingml/2006/table">
            <a:tbl>
              <a:tblPr firstRow="1" firstCol="1" lastRow="1" lastCol="1" bandRow="1" bandCol="1">
                <a:tableStyleId>{5940675A-B579-460E-94D1-54222C63F5DA}</a:tableStyleId>
              </a:tblPr>
              <a:tblGrid>
                <a:gridCol w="11663290">
                  <a:extLst>
                    <a:ext uri="{9D8B030D-6E8A-4147-A177-3AD203B41FA5}">
                      <a16:colId xmlns:a16="http://schemas.microsoft.com/office/drawing/2014/main" val="2840738232"/>
                    </a:ext>
                  </a:extLst>
                </a:gridCol>
              </a:tblGrid>
              <a:tr h="4418993">
                <a:tc>
                  <a:txBody>
                    <a:bodyPr/>
                    <a:lstStyle/>
                    <a:p>
                      <a:r>
                        <a:rPr lang="en-US" sz="1400">
                          <a:effectLst/>
                        </a:rPr>
                        <a:t>package com.yootk.provider.action;</a:t>
                      </a:r>
                      <a:br>
                        <a:rPr lang="en-US" sz="1400">
                          <a:effectLst/>
                        </a:rPr>
                      </a:br>
                      <a:r>
                        <a:rPr lang="en-US" sz="1400">
                          <a:effectLst/>
                        </a:rPr>
                        <a:t>@RestController 				</a:t>
                      </a:r>
                      <a:r>
                        <a:rPr lang="en-US" sz="1400" smtClean="0">
                          <a:effectLst/>
                        </a:rPr>
                        <a:t>// </a:t>
                      </a:r>
                      <a:r>
                        <a:rPr lang="en-US" sz="1400">
                          <a:effectLst/>
                        </a:rPr>
                        <a:t>Rest</a:t>
                      </a:r>
                      <a:r>
                        <a:rPr lang="zh-CN" sz="1400">
                          <a:effectLst/>
                        </a:rPr>
                        <a:t>控制器</a:t>
                      </a:r>
                      <a:r>
                        <a:rPr lang="en-US" sz="1400">
                          <a:effectLst/>
                        </a:rPr>
                        <a:t/>
                      </a:r>
                      <a:br>
                        <a:rPr lang="en-US" sz="1400">
                          <a:effectLst/>
                        </a:rPr>
                      </a:br>
                      <a:r>
                        <a:rPr lang="en-US" sz="1400">
                          <a:effectLst/>
                        </a:rPr>
                        <a:t>@RequestMapping("/provider/dept/*") 		</a:t>
                      </a:r>
                      <a:r>
                        <a:rPr lang="en-US" sz="1400" smtClean="0">
                          <a:effectLst/>
                        </a:rPr>
                        <a:t>// </a:t>
                      </a:r>
                      <a:r>
                        <a:rPr lang="zh-CN" sz="1400">
                          <a:effectLst/>
                        </a:rPr>
                        <a:t>父路径</a:t>
                      </a:r>
                      <a:r>
                        <a:rPr lang="en-US" sz="1400">
                          <a:effectLst/>
                        </a:rPr>
                        <a:t/>
                      </a:r>
                      <a:br>
                        <a:rPr lang="en-US" sz="1400">
                          <a:effectLst/>
                        </a:rPr>
                      </a:br>
                      <a:r>
                        <a:rPr lang="en-US" sz="1400">
                          <a:effectLst/>
                        </a:rPr>
                        <a:t>public class DeptAction {</a:t>
                      </a:r>
                      <a:br>
                        <a:rPr lang="en-US" sz="1400">
                          <a:effectLst/>
                        </a:rPr>
                      </a:br>
                      <a:r>
                        <a:rPr lang="en-US" sz="1400">
                          <a:effectLst/>
                        </a:rPr>
                        <a:t>    @Autowired</a:t>
                      </a:r>
                      <a:br>
                        <a:rPr lang="en-US" sz="1400">
                          <a:effectLst/>
                        </a:rPr>
                      </a:br>
                      <a:r>
                        <a:rPr lang="en-US" sz="1400">
                          <a:effectLst/>
                        </a:rPr>
                        <a:t>    private IDeptService deptService; 		</a:t>
                      </a:r>
                      <a:r>
                        <a:rPr lang="en-US" sz="1400" smtClean="0">
                          <a:effectLst/>
                        </a:rPr>
                        <a:t>// </a:t>
                      </a:r>
                      <a:r>
                        <a:rPr lang="zh-CN" sz="1400">
                          <a:effectLst/>
                        </a:rPr>
                        <a:t>注入业务接口实例</a:t>
                      </a:r>
                      <a:r>
                        <a:rPr lang="en-US" sz="1400">
                          <a:effectLst/>
                        </a:rPr>
                        <a:t/>
                      </a:r>
                      <a:br>
                        <a:rPr lang="en-US" sz="1400">
                          <a:effectLst/>
                        </a:rPr>
                      </a:br>
                      <a:r>
                        <a:rPr lang="en-US" sz="1400">
                          <a:effectLst/>
                        </a:rPr>
                        <a:t>    @GetMapping("get/{id}") 			</a:t>
                      </a:r>
                      <a:r>
                        <a:rPr lang="en-US" sz="1400" smtClean="0">
                          <a:effectLst/>
                        </a:rPr>
                        <a:t>// </a:t>
                      </a:r>
                      <a:r>
                        <a:rPr lang="zh-CN" sz="1400">
                          <a:effectLst/>
                        </a:rPr>
                        <a:t>子路径</a:t>
                      </a:r>
                      <a:r>
                        <a:rPr lang="en-US" sz="1400">
                          <a:effectLst/>
                        </a:rPr>
                        <a:t/>
                      </a:r>
                      <a:br>
                        <a:rPr lang="en-US" sz="1400">
                          <a:effectLst/>
                        </a:rPr>
                      </a:br>
                      <a:r>
                        <a:rPr lang="en-US" sz="1400">
                          <a:effectLst/>
                        </a:rPr>
                        <a:t>    @SentinelResource("/dept_get")</a:t>
                      </a:r>
                      <a:br>
                        <a:rPr lang="en-US" sz="1400">
                          <a:effectLst/>
                        </a:rPr>
                      </a:br>
                      <a:r>
                        <a:rPr lang="en-US" sz="1400">
                          <a:effectLst/>
                        </a:rPr>
                        <a:t>    public Object get(@PathVariable("id") long id) {</a:t>
                      </a:r>
                      <a:br>
                        <a:rPr lang="en-US" sz="1400">
                          <a:effectLst/>
                        </a:rPr>
                      </a:br>
                      <a:r>
                        <a:rPr lang="en-US" sz="1400">
                          <a:effectLst/>
                        </a:rPr>
                        <a:t>        return this.deptService.get(id); 		</a:t>
                      </a:r>
                      <a:r>
                        <a:rPr lang="en-US" sz="1400" smtClean="0">
                          <a:effectLst/>
                        </a:rPr>
                        <a:t>// </a:t>
                      </a:r>
                      <a:r>
                        <a:rPr lang="zh-CN" sz="1400">
                          <a:effectLst/>
                        </a:rPr>
                        <a:t>部门信息加载</a:t>
                      </a:r>
                      <a:r>
                        <a:rPr lang="en-US" sz="1400">
                          <a:effectLst/>
                        </a:rPr>
                        <a:t/>
                      </a:r>
                      <a:br>
                        <a:rPr lang="en-US" sz="1400">
                          <a:effectLst/>
                        </a:rPr>
                      </a:br>
                      <a:r>
                        <a:rPr lang="en-US" sz="1400">
                          <a:effectLst/>
                        </a:rPr>
                        <a:t>    }}</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552106382"/>
                  </a:ext>
                </a:extLst>
              </a:tr>
            </a:tbl>
          </a:graphicData>
        </a:graphic>
      </p:graphicFrame>
    </p:spTree>
    <p:extLst>
      <p:ext uri="{BB962C8B-B14F-4D97-AF65-F5344CB8AC3E}">
        <p14:creationId xmlns:p14="http://schemas.microsoft.com/office/powerpoint/2010/main" val="24214114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热点规则例外项</a:t>
            </a:r>
            <a:endParaRPr lang="zh-CN" altLang="en-US"/>
          </a:p>
        </p:txBody>
      </p:sp>
      <p:sp>
        <p:nvSpPr>
          <p:cNvPr id="3" name="内容占位符 2"/>
          <p:cNvSpPr>
            <a:spLocks noGrp="1"/>
          </p:cNvSpPr>
          <p:nvPr>
            <p:ph idx="1"/>
          </p:nvPr>
        </p:nvSpPr>
        <p:spPr/>
        <p:txBody>
          <a:bodyPr/>
          <a:lstStyle/>
          <a:p>
            <a:r>
              <a:rPr lang="zh-CN" altLang="zh-CN"/>
              <a:t>在进行热点参数配置时，需要配置具体的参数索引（与方法实现中的参数索引对应），这样就可以对指定索引的参数进行</a:t>
            </a:r>
            <a:r>
              <a:rPr lang="en-US" altLang="zh-CN"/>
              <a:t>QPS</a:t>
            </a:r>
            <a:r>
              <a:rPr lang="zh-CN" altLang="zh-CN"/>
              <a:t>预置设置，当达到阈值后就会触发限流处理。需要注意的是，此时设置的热点参数会对所有访问此参数的请求进行流控，如果有需要也可以针对一些特殊的值进行额外的配置，此时就需要打开“热定规则”列表项对指定的规则进行编辑，添加“参数例外项”即可</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30" y="2739651"/>
            <a:ext cx="11092727" cy="389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5376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授权规则</a:t>
            </a:r>
            <a:endParaRPr lang="zh-CN" altLang="en-US"/>
          </a:p>
        </p:txBody>
      </p:sp>
      <p:sp>
        <p:nvSpPr>
          <p:cNvPr id="3" name="内容占位符 2"/>
          <p:cNvSpPr>
            <a:spLocks noGrp="1"/>
          </p:cNvSpPr>
          <p:nvPr>
            <p:ph idx="1"/>
          </p:nvPr>
        </p:nvSpPr>
        <p:spPr/>
        <p:txBody>
          <a:bodyPr/>
          <a:lstStyle/>
          <a:p>
            <a:r>
              <a:rPr lang="en-US" altLang="zh-CN"/>
              <a:t>entinel</a:t>
            </a:r>
            <a:r>
              <a:rPr lang="zh-CN" altLang="zh-CN"/>
              <a:t>在进行资源保护时也可以根据自身的需要为资源定义白名单（符合白名单的允许访问资源）与黑名单（符合黑名单的数据不允许访问）的授权访问规则，这样就使得资源的管理方式更加的方便</a:t>
            </a:r>
            <a:r>
              <a:rPr lang="zh-CN" altLang="zh-CN" smtClean="0"/>
              <a:t>。</a:t>
            </a:r>
            <a:endParaRPr lang="en-US" altLang="zh-CN" smtClean="0"/>
          </a:p>
          <a:p>
            <a:r>
              <a:rPr lang="zh-CN" altLang="zh-CN"/>
              <a:t>在</a:t>
            </a:r>
            <a:r>
              <a:rPr lang="en-US" altLang="zh-CN"/>
              <a:t>Sentinel</a:t>
            </a:r>
            <a:r>
              <a:rPr lang="zh-CN" altLang="zh-CN"/>
              <a:t>中进行授权规则访问时需要由开发者自定义资源访问授权参数的获取规则（依靠</a:t>
            </a:r>
            <a:r>
              <a:rPr lang="en-US" altLang="zh-CN"/>
              <a:t>RequestOriginParser</a:t>
            </a:r>
            <a:r>
              <a:rPr lang="zh-CN" altLang="zh-CN"/>
              <a:t>接口标准实现授权数据解析），而后就可以由</a:t>
            </a:r>
            <a:r>
              <a:rPr lang="en-US" altLang="zh-CN"/>
              <a:t>Sentinel</a:t>
            </a:r>
            <a:r>
              <a:rPr lang="zh-CN" altLang="zh-CN"/>
              <a:t>自行与已经保存的授权规则进行比对，如果符合授权规则则允许访问，否则将不允许访问</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81" y="3163599"/>
            <a:ext cx="11483426" cy="329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9620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组件功能</a:t>
            </a:r>
            <a:endParaRPr lang="zh-CN" altLang="en-US"/>
          </a:p>
        </p:txBody>
      </p:sp>
      <p:sp>
        <p:nvSpPr>
          <p:cNvPr id="3" name="内容占位符 2"/>
          <p:cNvSpPr>
            <a:spLocks noGrp="1"/>
          </p:cNvSpPr>
          <p:nvPr>
            <p:ph idx="1"/>
          </p:nvPr>
        </p:nvSpPr>
        <p:spPr/>
        <p:txBody>
          <a:bodyPr/>
          <a:lstStyle/>
          <a:p>
            <a:r>
              <a:rPr lang="en-US" altLang="zh-CN"/>
              <a:t>Sentinel</a:t>
            </a:r>
            <a:r>
              <a:rPr lang="zh-CN" altLang="zh-CN"/>
              <a:t>是由阿里巴巴提供的一款面向分布式服务架构的高可用流量防护开源组件，也是</a:t>
            </a:r>
            <a:r>
              <a:rPr lang="en-US" altLang="zh-CN"/>
              <a:t>SpringCloudAlibaba</a:t>
            </a:r>
            <a:r>
              <a:rPr lang="zh-CN" altLang="zh-CN"/>
              <a:t>之中的重要组成单元。主要以流量为切入点实现限流、流量整形、熔断降级、系统负载保护、热点防护等功</a:t>
            </a:r>
            <a:r>
              <a:rPr lang="zh-CN" altLang="zh-CN" smtClean="0"/>
              <a:t>能，</a:t>
            </a:r>
            <a:r>
              <a:rPr lang="zh-CN" altLang="zh-CN"/>
              <a:t>从而帮助开发者保障微服务运行的稳定性。</a:t>
            </a:r>
          </a:p>
          <a:p>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40" y="2282449"/>
            <a:ext cx="11809308" cy="428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2593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授权解析</a:t>
            </a:r>
            <a:endParaRPr lang="zh-CN" altLang="en-US"/>
          </a:p>
        </p:txBody>
      </p:sp>
      <p:graphicFrame>
        <p:nvGraphicFramePr>
          <p:cNvPr id="4" name="表格 3"/>
          <p:cNvGraphicFramePr>
            <a:graphicFrameLocks noGrp="1"/>
          </p:cNvGraphicFramePr>
          <p:nvPr>
            <p:extLst/>
          </p:nvPr>
        </p:nvGraphicFramePr>
        <p:xfrm>
          <a:off x="232221" y="849087"/>
          <a:ext cx="11729793" cy="5792782"/>
        </p:xfrm>
        <a:graphic>
          <a:graphicData uri="http://schemas.openxmlformats.org/drawingml/2006/table">
            <a:tbl>
              <a:tblPr firstRow="1" firstCol="1" lastRow="1" lastCol="1" bandRow="1" bandCol="1">
                <a:tableStyleId>{5940675A-B579-460E-94D1-54222C63F5DA}</a:tableStyleId>
              </a:tblPr>
              <a:tblGrid>
                <a:gridCol w="11729793">
                  <a:extLst>
                    <a:ext uri="{9D8B030D-6E8A-4147-A177-3AD203B41FA5}">
                      <a16:colId xmlns:a16="http://schemas.microsoft.com/office/drawing/2014/main" val="2368257850"/>
                    </a:ext>
                  </a:extLst>
                </a:gridCol>
              </a:tblGrid>
              <a:tr h="5792782">
                <a:tc>
                  <a:txBody>
                    <a:bodyPr/>
                    <a:lstStyle/>
                    <a:p>
                      <a:r>
                        <a:rPr lang="en-US" sz="1400">
                          <a:effectLst/>
                        </a:rPr>
                        <a:t>package com.yootk.provider.config;</a:t>
                      </a:r>
                      <a:br>
                        <a:rPr lang="en-US" sz="1400">
                          <a:effectLst/>
                        </a:rPr>
                      </a:br>
                      <a:r>
                        <a:rPr lang="en-US" sz="1400">
                          <a:effectLst/>
                        </a:rPr>
                        <a:t>@Component</a:t>
                      </a:r>
                      <a:br>
                        <a:rPr lang="en-US" sz="1400">
                          <a:effectLst/>
                        </a:rPr>
                      </a:br>
                      <a:r>
                        <a:rPr lang="en-US" sz="1400">
                          <a:effectLst/>
                        </a:rPr>
                        <a:t>public class SentinelRequestOriginParser implements RequestOriginParser {</a:t>
                      </a:r>
                      <a:br>
                        <a:rPr lang="en-US" sz="1400">
                          <a:effectLst/>
                        </a:rPr>
                      </a:br>
                      <a:r>
                        <a:rPr lang="en-US" sz="1400">
                          <a:effectLst/>
                        </a:rPr>
                        <a:t>    @Override</a:t>
                      </a:r>
                      <a:br>
                        <a:rPr lang="en-US" sz="1400">
                          <a:effectLst/>
                        </a:rPr>
                      </a:br>
                      <a:r>
                        <a:rPr lang="en-US" sz="1400">
                          <a:effectLst/>
                        </a:rPr>
                        <a:t>    public String parseOrigin(HttpServletRequest request) {</a:t>
                      </a:r>
                      <a:br>
                        <a:rPr lang="en-US" sz="1400">
                          <a:effectLst/>
                        </a:rPr>
                      </a:br>
                      <a:r>
                        <a:rPr lang="en-US" sz="1400">
                          <a:effectLst/>
                        </a:rPr>
                        <a:t>        String serviceName = request.getParameter("serviceName"); 	// </a:t>
                      </a:r>
                      <a:r>
                        <a:rPr lang="zh-CN" sz="1400">
                          <a:effectLst/>
                        </a:rPr>
                        <a:t>参数接收</a:t>
                      </a:r>
                      <a:r>
                        <a:rPr lang="en-US" sz="1400">
                          <a:effectLst/>
                        </a:rPr>
                        <a:t/>
                      </a:r>
                      <a:br>
                        <a:rPr lang="en-US" sz="1400">
                          <a:effectLst/>
                        </a:rPr>
                      </a:br>
                      <a:r>
                        <a:rPr lang="en-US" sz="1400">
                          <a:effectLst/>
                        </a:rPr>
                        <a:t>        if (serviceName == null || "".equals(serviceName)) {    	// </a:t>
                      </a:r>
                      <a:r>
                        <a:rPr lang="zh-CN" sz="1400">
                          <a:effectLst/>
                        </a:rPr>
                        <a:t>参数内容为空</a:t>
                      </a:r>
                      <a:r>
                        <a:rPr lang="en-US" sz="1400">
                          <a:effectLst/>
                        </a:rPr>
                        <a:t/>
                      </a:r>
                      <a:br>
                        <a:rPr lang="en-US" sz="1400">
                          <a:effectLst/>
                        </a:rPr>
                      </a:br>
                      <a:r>
                        <a:rPr lang="en-US" sz="1400">
                          <a:effectLst/>
                        </a:rPr>
                        <a:t>            serviceName = request.getHeader("serviceName"); 		// </a:t>
                      </a:r>
                      <a:r>
                        <a:rPr lang="zh-CN" sz="1400">
                          <a:effectLst/>
                        </a:rPr>
                        <a:t>头信息接收</a:t>
                      </a:r>
                      <a:r>
                        <a:rPr lang="en-US" sz="1400">
                          <a:effectLst/>
                        </a:rPr>
                        <a:t/>
                      </a:r>
                      <a:br>
                        <a:rPr lang="en-US" sz="1400">
                          <a:effectLst/>
                        </a:rPr>
                      </a:br>
                      <a:r>
                        <a:rPr lang="en-US" sz="1400">
                          <a:effectLst/>
                        </a:rPr>
                        <a:t>        }</a:t>
                      </a:r>
                      <a:br>
                        <a:rPr lang="en-US" sz="1400">
                          <a:effectLst/>
                        </a:rPr>
                      </a:br>
                      <a:r>
                        <a:rPr lang="en-US" sz="1400">
                          <a:effectLst/>
                        </a:rPr>
                        <a:t>        if(!StringUtils.isEmpty(serviceName)){ 			// </a:t>
                      </a:r>
                      <a:r>
                        <a:rPr lang="zh-CN" sz="1400">
                          <a:effectLst/>
                        </a:rPr>
                        <a:t>数据不为空</a:t>
                      </a:r>
                      <a:r>
                        <a:rPr lang="en-US" sz="1400">
                          <a:effectLst/>
                        </a:rPr>
                        <a:t/>
                      </a:r>
                      <a:br>
                        <a:rPr lang="en-US" sz="1400">
                          <a:effectLst/>
                        </a:rPr>
                      </a:br>
                      <a:r>
                        <a:rPr lang="en-US" sz="1400">
                          <a:effectLst/>
                        </a:rPr>
                        <a:t>            return serviceName; 					// </a:t>
                      </a:r>
                      <a:r>
                        <a:rPr lang="zh-CN" sz="1400">
                          <a:effectLst/>
                        </a:rPr>
                        <a:t>返回解析结果</a:t>
                      </a:r>
                      <a:r>
                        <a:rPr lang="en-US" sz="1400">
                          <a:effectLst/>
                        </a:rPr>
                        <a:t/>
                      </a:r>
                      <a:br>
                        <a:rPr lang="en-US" sz="1400">
                          <a:effectLst/>
                        </a:rPr>
                      </a:br>
                      <a:r>
                        <a:rPr lang="en-US" sz="1400">
                          <a:effectLst/>
                        </a:rPr>
                        <a:t>        }</a:t>
                      </a:r>
                      <a:br>
                        <a:rPr lang="en-US" sz="1400">
                          <a:effectLst/>
                        </a:rPr>
                      </a:br>
                      <a:r>
                        <a:rPr lang="en-US" sz="1400">
                          <a:effectLst/>
                        </a:rPr>
                        <a:t>        return request.getRemoteAddr();				// </a:t>
                      </a:r>
                      <a:r>
                        <a:rPr lang="zh-CN" sz="1400">
                          <a:effectLst/>
                        </a:rPr>
                        <a:t>没有数据根据</a:t>
                      </a:r>
                      <a:r>
                        <a:rPr lang="en-US" sz="1400">
                          <a:effectLst/>
                        </a:rPr>
                        <a:t>IP</a:t>
                      </a:r>
                      <a:r>
                        <a:rPr lang="zh-CN" sz="1400">
                          <a:effectLst/>
                        </a:rPr>
                        <a:t>授权</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366879332"/>
                  </a:ext>
                </a:extLst>
              </a:tr>
            </a:tbl>
          </a:graphicData>
        </a:graphic>
      </p:graphicFrame>
      <p:pic>
        <p:nvPicPr>
          <p:cNvPr id="204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789" y="3392508"/>
            <a:ext cx="8001260" cy="31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12703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BlockExceptionHandler</a:t>
            </a:r>
            <a:endParaRPr lang="zh-CN" altLang="en-US"/>
          </a:p>
        </p:txBody>
      </p:sp>
      <p:sp>
        <p:nvSpPr>
          <p:cNvPr id="3" name="内容占位符 2"/>
          <p:cNvSpPr>
            <a:spLocks noGrp="1"/>
          </p:cNvSpPr>
          <p:nvPr>
            <p:ph idx="1"/>
          </p:nvPr>
        </p:nvSpPr>
        <p:spPr/>
        <p:txBody>
          <a:bodyPr/>
          <a:lstStyle/>
          <a:p>
            <a:r>
              <a:rPr lang="zh-CN" altLang="zh-CN"/>
              <a:t>每当触发了</a:t>
            </a:r>
            <a:r>
              <a:rPr lang="en-US" altLang="zh-CN"/>
              <a:t>Sentinel</a:t>
            </a:r>
            <a:r>
              <a:rPr lang="zh-CN" altLang="zh-CN"/>
              <a:t>防护规则时，实际上都会在系统内部产生</a:t>
            </a:r>
            <a:r>
              <a:rPr lang="en-US" altLang="zh-CN"/>
              <a:t>BlockException</a:t>
            </a:r>
            <a:r>
              <a:rPr lang="zh-CN" altLang="zh-CN"/>
              <a:t>异常实例，而后会基于默认的方式进行异常数据的响应，考虑到定制化异常信息显示的需要，</a:t>
            </a:r>
            <a:r>
              <a:rPr lang="en-US" altLang="zh-CN"/>
              <a:t>Sentinel</a:t>
            </a:r>
            <a:r>
              <a:rPr lang="zh-CN" altLang="zh-CN"/>
              <a:t>内部提供了</a:t>
            </a:r>
            <a:r>
              <a:rPr lang="en-US" altLang="zh-CN"/>
              <a:t>BlockExceptionHandler</a:t>
            </a:r>
            <a:r>
              <a:rPr lang="zh-CN" altLang="zh-CN"/>
              <a:t>接口</a:t>
            </a:r>
            <a:r>
              <a:rPr lang="zh-CN" altLang="zh-CN" smtClean="0"/>
              <a:t>，开</a:t>
            </a:r>
            <a:r>
              <a:rPr lang="zh-CN" altLang="zh-CN"/>
              <a:t>发者可以直接依据此接口进行自定义异常数据的响应。</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29" y="2382203"/>
            <a:ext cx="11549929" cy="417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4641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拦截异常处理类</a:t>
            </a:r>
            <a:endParaRPr lang="zh-CN" altLang="en-US"/>
          </a:p>
        </p:txBody>
      </p:sp>
      <p:graphicFrame>
        <p:nvGraphicFramePr>
          <p:cNvPr id="4" name="表格 3"/>
          <p:cNvGraphicFramePr>
            <a:graphicFrameLocks noGrp="1"/>
          </p:cNvGraphicFramePr>
          <p:nvPr>
            <p:extLst/>
          </p:nvPr>
        </p:nvGraphicFramePr>
        <p:xfrm>
          <a:off x="165721" y="849086"/>
          <a:ext cx="11829544" cy="5850971"/>
        </p:xfrm>
        <a:graphic>
          <a:graphicData uri="http://schemas.openxmlformats.org/drawingml/2006/table">
            <a:tbl>
              <a:tblPr firstRow="1" firstCol="1" lastRow="1" lastCol="1" bandRow="1" bandCol="1">
                <a:tableStyleId>{5940675A-B579-460E-94D1-54222C63F5DA}</a:tableStyleId>
              </a:tblPr>
              <a:tblGrid>
                <a:gridCol w="11829544">
                  <a:extLst>
                    <a:ext uri="{9D8B030D-6E8A-4147-A177-3AD203B41FA5}">
                      <a16:colId xmlns:a16="http://schemas.microsoft.com/office/drawing/2014/main" val="2162758238"/>
                    </a:ext>
                  </a:extLst>
                </a:gridCol>
              </a:tblGrid>
              <a:tr h="5850971">
                <a:tc>
                  <a:txBody>
                    <a:bodyPr/>
                    <a:lstStyle/>
                    <a:p>
                      <a:r>
                        <a:rPr lang="en-US" sz="1200">
                          <a:effectLst/>
                        </a:rPr>
                        <a:t>package com.yootk.provider.action.block;</a:t>
                      </a:r>
                      <a:br>
                        <a:rPr lang="en-US" sz="1200">
                          <a:effectLst/>
                        </a:rPr>
                      </a:br>
                      <a:r>
                        <a:rPr lang="en-US" sz="1200">
                          <a:effectLst/>
                        </a:rPr>
                        <a:t>@Component						// Bean</a:t>
                      </a:r>
                      <a:r>
                        <a:rPr lang="zh-CN" sz="1200">
                          <a:effectLst/>
                        </a:rPr>
                        <a:t>注册</a:t>
                      </a:r>
                      <a:r>
                        <a:rPr lang="en-US" sz="1200">
                          <a:effectLst/>
                        </a:rPr>
                        <a:t/>
                      </a:r>
                      <a:br>
                        <a:rPr lang="en-US" sz="1200">
                          <a:effectLst/>
                        </a:rPr>
                      </a:br>
                      <a:r>
                        <a:rPr lang="en-US" sz="1200">
                          <a:effectLst/>
                        </a:rPr>
                        <a:t>public class SentinelBlockExceptionHandler implements BlockExceptionHandler {</a:t>
                      </a:r>
                      <a:br>
                        <a:rPr lang="en-US" sz="1200">
                          <a:effectLst/>
                        </a:rPr>
                      </a:br>
                      <a:r>
                        <a:rPr lang="en-US" sz="1200">
                          <a:effectLst/>
                        </a:rPr>
                        <a:t>    @Override</a:t>
                      </a:r>
                      <a:br>
                        <a:rPr lang="en-US" sz="1200">
                          <a:effectLst/>
                        </a:rPr>
                      </a:br>
                      <a:r>
                        <a:rPr lang="en-US" sz="1200">
                          <a:effectLst/>
                        </a:rPr>
                        <a:t>    public void handle(HttpServletRequest request, HttpServletResponse response, 		BlockException e) throws Exception {</a:t>
                      </a:r>
                      <a:br>
                        <a:rPr lang="en-US" sz="1200">
                          <a:effectLst/>
                        </a:rPr>
                      </a:br>
                      <a:r>
                        <a:rPr lang="en-US" sz="1200">
                          <a:effectLst/>
                        </a:rPr>
                        <a:t>        Map&lt;String, Object&gt; errors = new HashMap&lt;&gt;();</a:t>
                      </a:r>
                      <a:br>
                        <a:rPr lang="en-US" sz="1200">
                          <a:effectLst/>
                        </a:rPr>
                      </a:br>
                      <a:r>
                        <a:rPr lang="en-US" sz="1200">
                          <a:effectLst/>
                        </a:rPr>
                        <a:t>        errors.put("type", e.getClass().getName());		// </a:t>
                      </a:r>
                      <a:r>
                        <a:rPr lang="zh-CN" sz="1200">
                          <a:effectLst/>
                        </a:rPr>
                        <a:t>异常类型</a:t>
                      </a:r>
                      <a:r>
                        <a:rPr lang="en-US" sz="1200">
                          <a:effectLst/>
                        </a:rPr>
                        <a:t/>
                      </a:r>
                      <a:br>
                        <a:rPr lang="en-US" sz="1200">
                          <a:effectLst/>
                        </a:rPr>
                      </a:br>
                      <a:r>
                        <a:rPr lang="en-US" sz="1200">
                          <a:effectLst/>
                        </a:rPr>
                        <a:t>        if (e instanceof FlowException) { 			// </a:t>
                      </a:r>
                      <a:r>
                        <a:rPr lang="zh-CN" sz="1200">
                          <a:effectLst/>
                        </a:rPr>
                        <a:t>是否为限流异常</a:t>
                      </a:r>
                      <a:r>
                        <a:rPr lang="en-US" sz="1200">
                          <a:effectLst/>
                        </a:rPr>
                        <a:t/>
                      </a:r>
                      <a:br>
                        <a:rPr lang="en-US" sz="1200">
                          <a:effectLst/>
                        </a:rPr>
                      </a:br>
                      <a:r>
                        <a:rPr lang="en-US" sz="1200">
                          <a:effectLst/>
                        </a:rPr>
                        <a:t>            errors.put("message", "</a:t>
                      </a:r>
                      <a:r>
                        <a:rPr lang="zh-CN" sz="1200">
                          <a:effectLst/>
                        </a:rPr>
                        <a:t>服务限流</a:t>
                      </a:r>
                      <a:r>
                        <a:rPr lang="en-US" sz="1200">
                          <a:effectLst/>
                        </a:rPr>
                        <a:t>"); 		// </a:t>
                      </a:r>
                      <a:r>
                        <a:rPr lang="zh-CN" sz="1200">
                          <a:effectLst/>
                        </a:rPr>
                        <a:t>异常信息</a:t>
                      </a:r>
                      <a:r>
                        <a:rPr lang="en-US" sz="1200">
                          <a:effectLst/>
                        </a:rPr>
                        <a:t/>
                      </a:r>
                      <a:br>
                        <a:rPr lang="en-US" sz="1200">
                          <a:effectLst/>
                        </a:rPr>
                      </a:br>
                      <a:r>
                        <a:rPr lang="en-US" sz="1200">
                          <a:effectLst/>
                        </a:rPr>
                        <a:t>        } else if (e instanceof DegradeException) { 		// </a:t>
                      </a:r>
                      <a:r>
                        <a:rPr lang="zh-CN" sz="1200">
                          <a:effectLst/>
                        </a:rPr>
                        <a:t>是否为降级异常</a:t>
                      </a:r>
                      <a:r>
                        <a:rPr lang="en-US" sz="1200">
                          <a:effectLst/>
                        </a:rPr>
                        <a:t/>
                      </a:r>
                      <a:br>
                        <a:rPr lang="en-US" sz="1200">
                          <a:effectLst/>
                        </a:rPr>
                      </a:br>
                      <a:r>
                        <a:rPr lang="en-US" sz="1200">
                          <a:effectLst/>
                        </a:rPr>
                        <a:t>            errors.put("message", "</a:t>
                      </a:r>
                      <a:r>
                        <a:rPr lang="zh-CN" sz="1200">
                          <a:effectLst/>
                        </a:rPr>
                        <a:t>服务降级</a:t>
                      </a:r>
                      <a:r>
                        <a:rPr lang="en-US" sz="1200">
                          <a:effectLst/>
                        </a:rPr>
                        <a:t>"); 		// </a:t>
                      </a:r>
                      <a:r>
                        <a:rPr lang="zh-CN" sz="1200">
                          <a:effectLst/>
                        </a:rPr>
                        <a:t>异常信息</a:t>
                      </a:r>
                      <a:r>
                        <a:rPr lang="en-US" sz="1200">
                          <a:effectLst/>
                        </a:rPr>
                        <a:t/>
                      </a:r>
                      <a:br>
                        <a:rPr lang="en-US" sz="1200">
                          <a:effectLst/>
                        </a:rPr>
                      </a:br>
                      <a:r>
                        <a:rPr lang="en-US" sz="1200">
                          <a:effectLst/>
                        </a:rPr>
                        <a:t>        } else if (e instanceof ParamFlowException) { 	// </a:t>
                      </a:r>
                      <a:r>
                        <a:rPr lang="zh-CN" sz="1200">
                          <a:effectLst/>
                        </a:rPr>
                        <a:t>是否为热点参数异常</a:t>
                      </a:r>
                      <a:r>
                        <a:rPr lang="en-US" sz="1200">
                          <a:effectLst/>
                        </a:rPr>
                        <a:t/>
                      </a:r>
                      <a:br>
                        <a:rPr lang="en-US" sz="1200">
                          <a:effectLst/>
                        </a:rPr>
                      </a:br>
                      <a:r>
                        <a:rPr lang="en-US" sz="1200">
                          <a:effectLst/>
                        </a:rPr>
                        <a:t>            errors.put("message", "</a:t>
                      </a:r>
                      <a:r>
                        <a:rPr lang="zh-CN" sz="1200">
                          <a:effectLst/>
                        </a:rPr>
                        <a:t>热点参数限流</a:t>
                      </a:r>
                      <a:r>
                        <a:rPr lang="en-US" sz="1200">
                          <a:effectLst/>
                        </a:rPr>
                        <a:t>"); 		// </a:t>
                      </a:r>
                      <a:r>
                        <a:rPr lang="zh-CN" sz="1200">
                          <a:effectLst/>
                        </a:rPr>
                        <a:t>异常信息</a:t>
                      </a:r>
                      <a:r>
                        <a:rPr lang="en-US" sz="1200">
                          <a:effectLst/>
                        </a:rPr>
                        <a:t/>
                      </a:r>
                      <a:br>
                        <a:rPr lang="en-US" sz="1200">
                          <a:effectLst/>
                        </a:rPr>
                      </a:br>
                      <a:r>
                        <a:rPr lang="en-US" sz="1200">
                          <a:effectLst/>
                        </a:rPr>
                        <a:t>        } else if (e instanceof SystemBlockException) { 	// </a:t>
                      </a:r>
                      <a:r>
                        <a:rPr lang="zh-CN" sz="1200">
                          <a:effectLst/>
                        </a:rPr>
                        <a:t>是否为系统拦截异常</a:t>
                      </a:r>
                      <a:r>
                        <a:rPr lang="en-US" sz="1200">
                          <a:effectLst/>
                        </a:rPr>
                        <a:t/>
                      </a:r>
                      <a:br>
                        <a:rPr lang="en-US" sz="1200">
                          <a:effectLst/>
                        </a:rPr>
                      </a:br>
                      <a:r>
                        <a:rPr lang="en-US" sz="1200">
                          <a:effectLst/>
                        </a:rPr>
                        <a:t>            errors.put("message", "</a:t>
                      </a:r>
                      <a:r>
                        <a:rPr lang="zh-CN" sz="1200">
                          <a:effectLst/>
                        </a:rPr>
                        <a:t>系统拦截</a:t>
                      </a:r>
                      <a:r>
                        <a:rPr lang="en-US" sz="1200">
                          <a:effectLst/>
                        </a:rPr>
                        <a:t>"); 		// </a:t>
                      </a:r>
                      <a:r>
                        <a:rPr lang="zh-CN" sz="1200">
                          <a:effectLst/>
                        </a:rPr>
                        <a:t>异常信息</a:t>
                      </a:r>
                      <a:r>
                        <a:rPr lang="en-US" sz="1200">
                          <a:effectLst/>
                        </a:rPr>
                        <a:t/>
                      </a:r>
                      <a:br>
                        <a:rPr lang="en-US" sz="1200">
                          <a:effectLst/>
                        </a:rPr>
                      </a:br>
                      <a:r>
                        <a:rPr lang="en-US" sz="1200">
                          <a:effectLst/>
                        </a:rPr>
                        <a:t>        } else if (e instanceof AuthorityException) { 	// </a:t>
                      </a:r>
                      <a:r>
                        <a:rPr lang="zh-CN" sz="1200">
                          <a:effectLst/>
                        </a:rPr>
                        <a:t>是否为授权异常</a:t>
                      </a:r>
                      <a:r>
                        <a:rPr lang="en-US" sz="1200">
                          <a:effectLst/>
                        </a:rPr>
                        <a:t/>
                      </a:r>
                      <a:br>
                        <a:rPr lang="en-US" sz="1200">
                          <a:effectLst/>
                        </a:rPr>
                      </a:br>
                      <a:r>
                        <a:rPr lang="en-US" sz="1200">
                          <a:effectLst/>
                        </a:rPr>
                        <a:t>            errors.put("message", "</a:t>
                      </a:r>
                      <a:r>
                        <a:rPr lang="zh-CN" sz="1200">
                          <a:effectLst/>
                        </a:rPr>
                        <a:t>授权信息错误</a:t>
                      </a:r>
                      <a:r>
                        <a:rPr lang="en-US" sz="1200">
                          <a:effectLst/>
                        </a:rPr>
                        <a:t>"); 		// </a:t>
                      </a:r>
                      <a:r>
                        <a:rPr lang="zh-CN" sz="1200">
                          <a:effectLst/>
                        </a:rPr>
                        <a:t>异常信息</a:t>
                      </a:r>
                      <a:r>
                        <a:rPr lang="en-US" sz="1200">
                          <a:effectLst/>
                        </a:rPr>
                        <a:t/>
                      </a:r>
                      <a:br>
                        <a:rPr lang="en-US" sz="1200">
                          <a:effectLst/>
                        </a:rPr>
                      </a:br>
                      <a:r>
                        <a:rPr lang="en-US" sz="1200">
                          <a:effectLst/>
                        </a:rPr>
                        <a:t>        } else { 						// </a:t>
                      </a:r>
                      <a:r>
                        <a:rPr lang="zh-CN" sz="1200">
                          <a:effectLst/>
                        </a:rPr>
                        <a:t>未知异常</a:t>
                      </a:r>
                      <a:r>
                        <a:rPr lang="en-US" sz="1200">
                          <a:effectLst/>
                        </a:rPr>
                        <a:t/>
                      </a:r>
                      <a:br>
                        <a:rPr lang="en-US" sz="1200">
                          <a:effectLst/>
                        </a:rPr>
                      </a:br>
                      <a:r>
                        <a:rPr lang="en-US" sz="1200">
                          <a:effectLst/>
                        </a:rPr>
                        <a:t>            errors.put("message", "</a:t>
                      </a:r>
                      <a:r>
                        <a:rPr lang="zh-CN" sz="1200">
                          <a:effectLst/>
                        </a:rPr>
                        <a:t>未知错误</a:t>
                      </a:r>
                      <a:r>
                        <a:rPr lang="en-US" sz="1200">
                          <a:effectLst/>
                        </a:rPr>
                        <a:t>"); 		// </a:t>
                      </a:r>
                      <a:r>
                        <a:rPr lang="zh-CN" sz="1200">
                          <a:effectLst/>
                        </a:rPr>
                        <a:t>异常信息</a:t>
                      </a:r>
                      <a:r>
                        <a:rPr lang="en-US" sz="1200">
                          <a:effectLst/>
                        </a:rPr>
                        <a:t/>
                      </a:r>
                      <a:br>
                        <a:rPr lang="en-US" sz="1200">
                          <a:effectLst/>
                        </a:rPr>
                      </a:br>
                      <a:r>
                        <a:rPr lang="en-US" sz="1200">
                          <a:effectLst/>
                        </a:rPr>
                        <a:t>        }</a:t>
                      </a:r>
                      <a:br>
                        <a:rPr lang="en-US" sz="1200">
                          <a:effectLst/>
                        </a:rPr>
                      </a:br>
                      <a:r>
                        <a:rPr lang="en-US" sz="1200">
                          <a:effectLst/>
                        </a:rPr>
                        <a:t>        errors.put("path", request.getRequestURI());		// </a:t>
                      </a:r>
                      <a:r>
                        <a:rPr lang="zh-CN" sz="1200">
                          <a:effectLst/>
                        </a:rPr>
                        <a:t>异常产生路径</a:t>
                      </a:r>
                      <a:r>
                        <a:rPr lang="en-US" sz="1200">
                          <a:effectLst/>
                        </a:rPr>
                        <a:t/>
                      </a:r>
                      <a:br>
                        <a:rPr lang="en-US" sz="1200">
                          <a:effectLst/>
                        </a:rPr>
                      </a:br>
                      <a:r>
                        <a:rPr lang="en-US" sz="1200">
                          <a:effectLst/>
                        </a:rPr>
                        <a:t>        response.setStatus(HttpServletResponse.SC_INTERNAL_SERVER_ERROR); // </a:t>
                      </a:r>
                      <a:r>
                        <a:rPr lang="zh-CN" sz="1200">
                          <a:effectLst/>
                        </a:rPr>
                        <a:t>状态码</a:t>
                      </a:r>
                      <a:r>
                        <a:rPr lang="en-US" sz="1200">
                          <a:effectLst/>
                        </a:rPr>
                        <a:t/>
                      </a:r>
                      <a:br>
                        <a:rPr lang="en-US" sz="1200">
                          <a:effectLst/>
                        </a:rPr>
                      </a:br>
                      <a:r>
                        <a:rPr lang="en-US" sz="1200">
                          <a:effectLst/>
                        </a:rPr>
                        <a:t>        response.setCharacterEncoding("utf-8"); 		// </a:t>
                      </a:r>
                      <a:r>
                        <a:rPr lang="zh-CN" sz="1200">
                          <a:effectLst/>
                        </a:rPr>
                        <a:t>响应编码</a:t>
                      </a:r>
                      <a:r>
                        <a:rPr lang="en-US" sz="1200">
                          <a:effectLst/>
                        </a:rPr>
                        <a:t/>
                      </a:r>
                      <a:br>
                        <a:rPr lang="en-US" sz="1200">
                          <a:effectLst/>
                        </a:rPr>
                      </a:br>
                      <a:r>
                        <a:rPr lang="en-US" sz="1200">
                          <a:effectLst/>
                        </a:rPr>
                        <a:t>        response.setHeader("Content-Type", MimeTypeUtils.APPLICATION_JSON_VALUE); // MIME</a:t>
                      </a:r>
                      <a:br>
                        <a:rPr lang="en-US" sz="1200">
                          <a:effectLst/>
                        </a:rPr>
                      </a:br>
                      <a:r>
                        <a:rPr lang="en-US" sz="1200">
                          <a:effectLst/>
                        </a:rPr>
                        <a:t>        new ObjectMapper()</a:t>
                      </a:r>
                      <a:br>
                        <a:rPr lang="en-US" sz="1200">
                          <a:effectLst/>
                        </a:rPr>
                      </a:br>
                      <a:r>
                        <a:rPr lang="en-US" sz="1200">
                          <a:effectLst/>
                        </a:rPr>
                        <a:t>                .writeValue(response.getWriter(), errors); 	// Jackson</a:t>
                      </a:r>
                      <a:r>
                        <a:rPr lang="zh-CN" sz="1200">
                          <a:effectLst/>
                        </a:rPr>
                        <a:t>数据转换</a:t>
                      </a:r>
                      <a:r>
                        <a:rPr lang="en-US" sz="1200">
                          <a:effectLst/>
                        </a:rPr>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872993084"/>
                  </a:ext>
                </a:extLst>
              </a:tr>
            </a:tbl>
          </a:graphicData>
        </a:graphic>
      </p:graphicFrame>
    </p:spTree>
    <p:extLst>
      <p:ext uri="{BB962C8B-B14F-4D97-AF65-F5344CB8AC3E}">
        <p14:creationId xmlns:p14="http://schemas.microsoft.com/office/powerpoint/2010/main" val="1393970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修改部门查询方法</a:t>
            </a:r>
            <a:endParaRPr lang="zh-CN" altLang="en-US"/>
          </a:p>
        </p:txBody>
      </p:sp>
      <p:graphicFrame>
        <p:nvGraphicFramePr>
          <p:cNvPr id="4" name="表格 3"/>
          <p:cNvGraphicFramePr>
            <a:graphicFrameLocks noGrp="1"/>
          </p:cNvGraphicFramePr>
          <p:nvPr>
            <p:extLst/>
          </p:nvPr>
        </p:nvGraphicFramePr>
        <p:xfrm>
          <a:off x="215596" y="849086"/>
          <a:ext cx="11763043" cy="5759531"/>
        </p:xfrm>
        <a:graphic>
          <a:graphicData uri="http://schemas.openxmlformats.org/drawingml/2006/table">
            <a:tbl>
              <a:tblPr firstRow="1" firstCol="1" lastRow="1" lastCol="1" bandRow="1" bandCol="1">
                <a:tableStyleId>{5940675A-B579-460E-94D1-54222C63F5DA}</a:tableStyleId>
              </a:tblPr>
              <a:tblGrid>
                <a:gridCol w="11763043">
                  <a:extLst>
                    <a:ext uri="{9D8B030D-6E8A-4147-A177-3AD203B41FA5}">
                      <a16:colId xmlns:a16="http://schemas.microsoft.com/office/drawing/2014/main" val="852845401"/>
                    </a:ext>
                  </a:extLst>
                </a:gridCol>
              </a:tblGrid>
              <a:tr h="5759531">
                <a:tc>
                  <a:txBody>
                    <a:bodyPr/>
                    <a:lstStyle/>
                    <a:p>
                      <a:r>
                        <a:rPr lang="en-US" sz="1600">
                          <a:effectLst/>
                        </a:rPr>
                        <a:t>package com.yootk.provider.action;</a:t>
                      </a:r>
                      <a:br>
                        <a:rPr lang="en-US" sz="1600">
                          <a:effectLst/>
                        </a:rPr>
                      </a:br>
                      <a:r>
                        <a:rPr lang="en-US" sz="1600">
                          <a:effectLst/>
                        </a:rPr>
                        <a:t>@RestController 						// Rest</a:t>
                      </a:r>
                      <a:r>
                        <a:rPr lang="zh-CN" sz="1600">
                          <a:effectLst/>
                        </a:rPr>
                        <a:t>控制器</a:t>
                      </a:r>
                      <a:r>
                        <a:rPr lang="en-US" sz="1600">
                          <a:effectLst/>
                        </a:rPr>
                        <a:t/>
                      </a:r>
                      <a:br>
                        <a:rPr lang="en-US" sz="1600">
                          <a:effectLst/>
                        </a:rPr>
                      </a:br>
                      <a:r>
                        <a:rPr lang="en-US" sz="1600">
                          <a:effectLst/>
                        </a:rPr>
                        <a:t>@RequestMapping("/provider/dept/*") 			// </a:t>
                      </a:r>
                      <a:r>
                        <a:rPr lang="zh-CN" sz="1600">
                          <a:effectLst/>
                        </a:rPr>
                        <a:t>父路径</a:t>
                      </a:r>
                      <a:r>
                        <a:rPr lang="en-US" sz="1600">
                          <a:effectLst/>
                        </a:rPr>
                        <a:t/>
                      </a:r>
                      <a:br>
                        <a:rPr lang="en-US" sz="1600">
                          <a:effectLst/>
                        </a:rPr>
                      </a:br>
                      <a:r>
                        <a:rPr lang="en-US" sz="1600">
                          <a:effectLst/>
                        </a:rPr>
                        <a:t>public class DeptAction {</a:t>
                      </a:r>
                      <a:br>
                        <a:rPr lang="en-US" sz="1600">
                          <a:effectLst/>
                        </a:rPr>
                      </a:br>
                      <a:r>
                        <a:rPr lang="en-US" sz="1600">
                          <a:effectLst/>
                        </a:rPr>
                        <a:t>    @Autowired</a:t>
                      </a:r>
                      <a:br>
                        <a:rPr lang="en-US" sz="1600">
                          <a:effectLst/>
                        </a:rPr>
                      </a:br>
                      <a:r>
                        <a:rPr lang="en-US" sz="1600">
                          <a:effectLst/>
                        </a:rPr>
                        <a:t>    private IDeptService deptService; 			// </a:t>
                      </a:r>
                      <a:r>
                        <a:rPr lang="zh-CN" sz="1600">
                          <a:effectLst/>
                        </a:rPr>
                        <a:t>注入业务接口实例</a:t>
                      </a:r>
                      <a:r>
                        <a:rPr lang="en-US" sz="1600">
                          <a:effectLst/>
                        </a:rPr>
                        <a:t/>
                      </a:r>
                      <a:br>
                        <a:rPr lang="en-US" sz="1600">
                          <a:effectLst/>
                        </a:rPr>
                      </a:br>
                      <a:r>
                        <a:rPr lang="en-US" sz="1600">
                          <a:effectLst/>
                        </a:rPr>
                        <a:t>    @GetMapping("get/{id}") 				// </a:t>
                      </a:r>
                      <a:r>
                        <a:rPr lang="zh-CN" sz="1600">
                          <a:effectLst/>
                        </a:rPr>
                        <a:t>子路径</a:t>
                      </a:r>
                      <a:r>
                        <a:rPr lang="en-US" sz="1600">
                          <a:effectLst/>
                        </a:rPr>
                        <a:t/>
                      </a:r>
                      <a:br>
                        <a:rPr lang="en-US" sz="1600">
                          <a:effectLst/>
                        </a:rPr>
                      </a:br>
                      <a:r>
                        <a:rPr lang="en-US" sz="1600">
                          <a:effectLst/>
                        </a:rPr>
                        <a:t>    public Object get(@PathVariable("id") long id) {</a:t>
                      </a:r>
                      <a:br>
                        <a:rPr lang="en-US" sz="1600">
                          <a:effectLst/>
                        </a:rPr>
                      </a:br>
                      <a:r>
                        <a:rPr lang="en-US" sz="1600">
                          <a:effectLst/>
                        </a:rPr>
                        <a:t>        if (id % 2 == 0) {					// </a:t>
                      </a:r>
                      <a:r>
                        <a:rPr lang="zh-CN" sz="1600">
                          <a:effectLst/>
                        </a:rPr>
                        <a:t>查询</a:t>
                      </a:r>
                      <a:r>
                        <a:rPr lang="en-US" sz="1600">
                          <a:effectLst/>
                        </a:rPr>
                        <a:t>ID</a:t>
                      </a:r>
                      <a:r>
                        <a:rPr lang="zh-CN" sz="1600">
                          <a:effectLst/>
                        </a:rPr>
                        <a:t>为偶数</a:t>
                      </a:r>
                      <a:r>
                        <a:rPr lang="en-US" sz="1600">
                          <a:effectLst/>
                        </a:rPr>
                        <a:t/>
                      </a:r>
                      <a:br>
                        <a:rPr lang="en-US" sz="1600">
                          <a:effectLst/>
                        </a:rPr>
                      </a:br>
                      <a:r>
                        <a:rPr lang="en-US" sz="1600">
                          <a:effectLst/>
                        </a:rPr>
                        <a:t>            throw new RuntimeException("</a:t>
                      </a:r>
                      <a:r>
                        <a:rPr lang="zh-CN" sz="1600">
                          <a:effectLst/>
                        </a:rPr>
                        <a:t>查询</a:t>
                      </a:r>
                      <a:r>
                        <a:rPr lang="en-US" sz="1600">
                          <a:effectLst/>
                        </a:rPr>
                        <a:t>ID</a:t>
                      </a:r>
                      <a:r>
                        <a:rPr lang="zh-CN" sz="1600">
                          <a:effectLst/>
                        </a:rPr>
                        <a:t>不能为偶数！</a:t>
                      </a:r>
                      <a:r>
                        <a:rPr lang="en-US" sz="1600">
                          <a:effectLst/>
                        </a:rPr>
                        <a:t>");	// </a:t>
                      </a:r>
                      <a:r>
                        <a:rPr lang="zh-CN" sz="1600">
                          <a:effectLst/>
                        </a:rPr>
                        <a:t>手工抛出异常</a:t>
                      </a:r>
                      <a:r>
                        <a:rPr lang="en-US" sz="1600">
                          <a:effectLst/>
                        </a:rPr>
                        <a:t/>
                      </a:r>
                      <a:br>
                        <a:rPr lang="en-US" sz="1600">
                          <a:effectLst/>
                        </a:rPr>
                      </a:br>
                      <a:r>
                        <a:rPr lang="en-US" sz="1600">
                          <a:effectLst/>
                        </a:rPr>
                        <a:t>        }</a:t>
                      </a:r>
                      <a:br>
                        <a:rPr lang="en-US" sz="1600">
                          <a:effectLst/>
                        </a:rPr>
                      </a:br>
                      <a:r>
                        <a:rPr lang="en-US" sz="1600">
                          <a:effectLst/>
                        </a:rPr>
                        <a:t>        return this.deptService.get(id); 			// </a:t>
                      </a:r>
                      <a:r>
                        <a:rPr lang="zh-CN" sz="1600">
                          <a:effectLst/>
                        </a:rPr>
                        <a:t>部门信息加载</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372019651"/>
                  </a:ext>
                </a:extLst>
              </a:tr>
            </a:tbl>
          </a:graphicData>
        </a:graphic>
      </p:graphicFrame>
      <p:pic>
        <p:nvPicPr>
          <p:cNvPr id="3073"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0844" y="3300734"/>
            <a:ext cx="6123103" cy="3206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617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集群规则</a:t>
            </a:r>
            <a:endParaRPr lang="zh-CN" altLang="en-US"/>
          </a:p>
        </p:txBody>
      </p:sp>
      <p:sp>
        <p:nvSpPr>
          <p:cNvPr id="3" name="内容占位符 2"/>
          <p:cNvSpPr>
            <a:spLocks noGrp="1"/>
          </p:cNvSpPr>
          <p:nvPr>
            <p:ph idx="1"/>
          </p:nvPr>
        </p:nvSpPr>
        <p:spPr/>
        <p:txBody>
          <a:bodyPr/>
          <a:lstStyle/>
          <a:p>
            <a:r>
              <a:rPr lang="zh-CN" altLang="zh-CN"/>
              <a:t>为了提高某一微服务的处理性能，往往会在设计时进行微服务集群的搭建，这样同一个微服务就会存在有若干个不同的服务节</a:t>
            </a:r>
            <a:r>
              <a:rPr lang="zh-CN" altLang="zh-CN" smtClean="0"/>
              <a:t>点。</a:t>
            </a:r>
            <a:r>
              <a:rPr lang="zh-CN" altLang="zh-CN"/>
              <a:t>而在进行</a:t>
            </a:r>
            <a:r>
              <a:rPr lang="en-US" altLang="zh-CN"/>
              <a:t>Sentinel</a:t>
            </a:r>
            <a:r>
              <a:rPr lang="zh-CN" altLang="zh-CN"/>
              <a:t>限流配置时就需要考虑到集群环境下的流量设计，例如：现在有一个“</a:t>
            </a:r>
            <a:r>
              <a:rPr lang="en-US" altLang="zh-CN"/>
              <a:t>dept.provider</a:t>
            </a:r>
            <a:r>
              <a:rPr lang="zh-CN" altLang="zh-CN"/>
              <a:t>”微服务集群，并为期设置限流规则（</a:t>
            </a:r>
            <a:r>
              <a:rPr lang="en-US" altLang="zh-CN"/>
              <a:t>QPS</a:t>
            </a:r>
            <a:r>
              <a:rPr lang="zh-CN" altLang="zh-CN"/>
              <a:t>设置为</a:t>
            </a:r>
            <a:r>
              <a:rPr lang="en-US" altLang="zh-CN"/>
              <a:t>60</a:t>
            </a:r>
            <a:r>
              <a:rPr lang="zh-CN" altLang="zh-CN"/>
              <a:t>），这样就意味着整个集群每秒可以处理的请求总量就是</a:t>
            </a:r>
            <a:r>
              <a:rPr lang="en-US" altLang="zh-CN"/>
              <a:t>60</a:t>
            </a:r>
            <a:r>
              <a:rPr lang="zh-CN" altLang="zh-CN"/>
              <a:t>（不管集群中有多少个微服务节点）。</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91" y="2710470"/>
            <a:ext cx="11539606" cy="239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3863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集群流量统计</a:t>
            </a:r>
            <a:endParaRPr lang="zh-CN" altLang="en-US"/>
          </a:p>
        </p:txBody>
      </p:sp>
      <p:sp>
        <p:nvSpPr>
          <p:cNvPr id="3" name="内容占位符 2"/>
          <p:cNvSpPr>
            <a:spLocks noGrp="1"/>
          </p:cNvSpPr>
          <p:nvPr>
            <p:ph idx="1"/>
          </p:nvPr>
        </p:nvSpPr>
        <p:spPr/>
        <p:txBody>
          <a:bodyPr/>
          <a:lstStyle/>
          <a:p>
            <a:r>
              <a:rPr lang="zh-CN" altLang="zh-CN"/>
              <a:t>如果要想在</a:t>
            </a:r>
            <a:r>
              <a:rPr lang="en-US" altLang="zh-CN"/>
              <a:t>Sentinel</a:t>
            </a:r>
            <a:r>
              <a:rPr lang="zh-CN" altLang="zh-CN"/>
              <a:t>中实现集群限流，本质上都需要提供有一个相关访问数据的统计，在单一实例的情况下，这个统计操作是在每个实例中实现的。而如果在集群环境下，就需要提供有一个专门的实例（</a:t>
            </a:r>
            <a:r>
              <a:rPr lang="en-US" altLang="zh-CN"/>
              <a:t>TokenServer</a:t>
            </a:r>
            <a:r>
              <a:rPr lang="zh-CN" altLang="zh-CN"/>
              <a:t>）进行数据统计，并且该</a:t>
            </a:r>
            <a:r>
              <a:rPr lang="en-US" altLang="zh-CN"/>
              <a:t>TokenServer</a:t>
            </a:r>
            <a:r>
              <a:rPr lang="zh-CN" altLang="zh-CN"/>
              <a:t>要收集所有</a:t>
            </a:r>
            <a:r>
              <a:rPr lang="en-US" altLang="zh-CN"/>
              <a:t>TokenClient</a:t>
            </a:r>
            <a:r>
              <a:rPr lang="zh-CN" altLang="zh-CN"/>
              <a:t>发送来的统计信息，而后根据集群流控规则来决定是否允许该请求进行资源访问</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74" y="2673148"/>
            <a:ext cx="11549440" cy="213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154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流控实现模块</a:t>
            </a:r>
            <a:endParaRPr lang="zh-CN" altLang="en-US"/>
          </a:p>
        </p:txBody>
      </p:sp>
      <p:sp>
        <p:nvSpPr>
          <p:cNvPr id="3" name="内容占位符 2"/>
          <p:cNvSpPr>
            <a:spLocks noGrp="1"/>
          </p:cNvSpPr>
          <p:nvPr>
            <p:ph idx="1"/>
          </p:nvPr>
        </p:nvSpPr>
        <p:spPr/>
        <p:txBody>
          <a:bodyPr/>
          <a:lstStyle/>
          <a:p>
            <a:r>
              <a:rPr lang="en-US" altLang="zh-CN"/>
              <a:t>Sentinel</a:t>
            </a:r>
            <a:r>
              <a:rPr lang="zh-CN" altLang="zh-CN"/>
              <a:t>从</a:t>
            </a:r>
            <a:r>
              <a:rPr lang="en-US" altLang="zh-CN"/>
              <a:t>1.4.0</a:t>
            </a:r>
            <a:r>
              <a:rPr lang="zh-CN" altLang="zh-CN"/>
              <a:t>版本开始引入了集群流控实现模块，基于</a:t>
            </a:r>
            <a:r>
              <a:rPr lang="en-US" altLang="zh-CN"/>
              <a:t>Netty</a:t>
            </a:r>
            <a:r>
              <a:rPr lang="zh-CN" altLang="zh-CN"/>
              <a:t>实现了服务通信，当用户在</a:t>
            </a:r>
            <a:r>
              <a:rPr lang="en-US" altLang="zh-CN"/>
              <a:t>SpringCloud</a:t>
            </a:r>
            <a:r>
              <a:rPr lang="zh-CN" altLang="zh-CN"/>
              <a:t>项目模块中引入了“</a:t>
            </a:r>
            <a:r>
              <a:rPr lang="en-US" altLang="zh-CN"/>
              <a:t>spring-cloud-starter-alibaba-sentinel</a:t>
            </a:r>
            <a:r>
              <a:rPr lang="zh-CN" altLang="zh-CN"/>
              <a:t>”依赖库后就会自动引入这些相关模块，通过</a:t>
            </a:r>
            <a:r>
              <a:rPr lang="zh-CN" altLang="zh-CN" smtClean="0"/>
              <a:t>图可</a:t>
            </a:r>
            <a:r>
              <a:rPr lang="zh-CN" altLang="zh-CN"/>
              <a:t>以发现，与集群流控有关的模块一共有三个，这三个模块的具体作用如下</a:t>
            </a:r>
            <a:r>
              <a:rPr lang="zh-CN" altLang="zh-CN" smtClean="0"/>
              <a:t>：</a:t>
            </a:r>
            <a:endParaRPr lang="en-US" altLang="zh-CN" smtClean="0"/>
          </a:p>
          <a:p>
            <a:pPr lvl="1"/>
            <a:r>
              <a:rPr lang="en-US" altLang="zh-CN" smtClean="0"/>
              <a:t>sentinel-cluster-common-default</a:t>
            </a:r>
            <a:r>
              <a:rPr lang="zh-CN" altLang="zh-CN"/>
              <a:t>：集群流控公共模块，包含了公共的接口以及实体类</a:t>
            </a:r>
            <a:r>
              <a:rPr lang="zh-CN" altLang="zh-CN" smtClean="0"/>
              <a:t>；</a:t>
            </a:r>
            <a:endParaRPr lang="en-US" altLang="zh-CN" smtClean="0"/>
          </a:p>
          <a:p>
            <a:pPr lvl="1"/>
            <a:r>
              <a:rPr lang="en-US" altLang="zh-CN"/>
              <a:t>sentinel-cluster-server-default</a:t>
            </a:r>
            <a:r>
              <a:rPr lang="zh-CN" altLang="zh-CN"/>
              <a:t>：</a:t>
            </a:r>
            <a:r>
              <a:rPr lang="en-US" altLang="zh-CN"/>
              <a:t>TokenServer</a:t>
            </a:r>
            <a:r>
              <a:rPr lang="zh-CN" altLang="zh-CN"/>
              <a:t>实现模块，基于</a:t>
            </a:r>
            <a:r>
              <a:rPr lang="en-US" altLang="zh-CN"/>
              <a:t>Sentinel</a:t>
            </a:r>
            <a:r>
              <a:rPr lang="zh-CN" altLang="zh-CN"/>
              <a:t>核心逻辑进行规则扩展实现</a:t>
            </a:r>
            <a:r>
              <a:rPr lang="zh-CN" altLang="zh-CN" smtClean="0"/>
              <a:t>；</a:t>
            </a:r>
            <a:endParaRPr lang="en-US" altLang="zh-CN" smtClean="0"/>
          </a:p>
          <a:p>
            <a:pPr lvl="1"/>
            <a:r>
              <a:rPr lang="en-US" altLang="zh-CN"/>
              <a:t>sentinel-cluster-client-default</a:t>
            </a:r>
            <a:r>
              <a:rPr lang="zh-CN" altLang="zh-CN"/>
              <a:t>：</a:t>
            </a:r>
            <a:r>
              <a:rPr lang="en-US" altLang="zh-CN"/>
              <a:t>TokenClient</a:t>
            </a:r>
            <a:r>
              <a:rPr lang="zh-CN" altLang="zh-CN"/>
              <a:t>实现模块。</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71" y="3720551"/>
            <a:ext cx="11609046" cy="274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270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sentinel-token-server</a:t>
            </a:r>
            <a:endParaRPr lang="zh-CN" altLang="en-US"/>
          </a:p>
        </p:txBody>
      </p:sp>
      <p:graphicFrame>
        <p:nvGraphicFramePr>
          <p:cNvPr id="4" name="表格 3"/>
          <p:cNvGraphicFramePr>
            <a:graphicFrameLocks noGrp="1"/>
          </p:cNvGraphicFramePr>
          <p:nvPr>
            <p:extLst/>
          </p:nvPr>
        </p:nvGraphicFramePr>
        <p:xfrm>
          <a:off x="198972" y="849087"/>
          <a:ext cx="11754730" cy="5102826"/>
        </p:xfrm>
        <a:graphic>
          <a:graphicData uri="http://schemas.openxmlformats.org/drawingml/2006/table">
            <a:tbl>
              <a:tblPr firstRow="1" firstCol="1" lastRow="1" lastCol="1" bandRow="1" bandCol="1">
                <a:tableStyleId>{5940675A-B579-460E-94D1-54222C63F5DA}</a:tableStyleId>
              </a:tblPr>
              <a:tblGrid>
                <a:gridCol w="11754730">
                  <a:extLst>
                    <a:ext uri="{9D8B030D-6E8A-4147-A177-3AD203B41FA5}">
                      <a16:colId xmlns:a16="http://schemas.microsoft.com/office/drawing/2014/main" val="1645138093"/>
                    </a:ext>
                  </a:extLst>
                </a:gridCol>
              </a:tblGrid>
              <a:tr h="5102826">
                <a:tc>
                  <a:txBody>
                    <a:bodyPr/>
                    <a:lstStyle/>
                    <a:p>
                      <a:r>
                        <a:rPr lang="en-US" sz="1600">
                          <a:effectLst/>
                        </a:rPr>
                        <a:t>project('sentinel-token-server') {</a:t>
                      </a:r>
                      <a:br>
                        <a:rPr lang="en-US" sz="1600">
                          <a:effectLst/>
                        </a:rPr>
                      </a:br>
                      <a:r>
                        <a:rPr lang="en-US" sz="1600">
                          <a:effectLst/>
                        </a:rPr>
                        <a:t>    dependencies { 				// </a:t>
                      </a:r>
                      <a:r>
                        <a:rPr lang="zh-CN" sz="1600">
                          <a:effectLst/>
                        </a:rPr>
                        <a:t>配置子模块依赖</a:t>
                      </a:r>
                      <a:r>
                        <a:rPr lang="en-US" sz="1600">
                          <a:effectLst/>
                        </a:rPr>
                        <a:t/>
                      </a:r>
                      <a:br>
                        <a:rPr lang="en-US" sz="1600">
                          <a:effectLst/>
                        </a:rPr>
                      </a:br>
                      <a:r>
                        <a:rPr lang="en-US" sz="1600">
                          <a:effectLst/>
                        </a:rPr>
                        <a:t>        implementation('org.springframework.boot:spring-boot-starter-web')</a:t>
                      </a:r>
                      <a:br>
                        <a:rPr lang="en-US" sz="1600">
                          <a:effectLst/>
                        </a:rPr>
                      </a:br>
                      <a:r>
                        <a:rPr lang="en-US" sz="1600">
                          <a:effectLst/>
                        </a:rPr>
                        <a:t>        implementation('com.alibaba.cloud:spring-cloud-starter-alibaba-sentinel'){</a:t>
                      </a:r>
                      <a:br>
                        <a:rPr lang="en-US" sz="1600">
                          <a:effectLst/>
                        </a:rPr>
                      </a:br>
                      <a:r>
                        <a:rPr lang="en-US" sz="1600">
                          <a:effectLst/>
                        </a:rPr>
                        <a:t>            exclude group: 'com.alibaba.csp', module: 'sentinel-cluster-client-default'</a:t>
                      </a:r>
                      <a:br>
                        <a:rPr lang="en-US" sz="1600">
                          <a:effectLst/>
                        </a:rPr>
                      </a:br>
                      <a:r>
                        <a:rPr lang="en-US" sz="1600">
                          <a:effectLst/>
                        </a:rPr>
                        <a:t>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904533655"/>
                  </a:ext>
                </a:extLst>
              </a:tr>
            </a:tbl>
          </a:graphicData>
        </a:graphic>
      </p:graphicFrame>
    </p:spTree>
    <p:extLst>
      <p:ext uri="{BB962C8B-B14F-4D97-AF65-F5344CB8AC3E}">
        <p14:creationId xmlns:p14="http://schemas.microsoft.com/office/powerpoint/2010/main" val="1038239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TokenServer</a:t>
            </a:r>
            <a:r>
              <a:rPr lang="zh-CN" altLang="zh-CN"/>
              <a:t>启动类</a:t>
            </a:r>
            <a:endParaRPr lang="zh-CN" altLang="en-US"/>
          </a:p>
        </p:txBody>
      </p:sp>
      <p:graphicFrame>
        <p:nvGraphicFramePr>
          <p:cNvPr id="4" name="表格 3"/>
          <p:cNvGraphicFramePr>
            <a:graphicFrameLocks noGrp="1"/>
          </p:cNvGraphicFramePr>
          <p:nvPr>
            <p:extLst/>
          </p:nvPr>
        </p:nvGraphicFramePr>
        <p:xfrm>
          <a:off x="248847" y="849086"/>
          <a:ext cx="11696541" cy="5826033"/>
        </p:xfrm>
        <a:graphic>
          <a:graphicData uri="http://schemas.openxmlformats.org/drawingml/2006/table">
            <a:tbl>
              <a:tblPr firstRow="1" firstCol="1" lastRow="1" lastCol="1" bandRow="1" bandCol="1">
                <a:tableStyleId>{5940675A-B579-460E-94D1-54222C63F5DA}</a:tableStyleId>
              </a:tblPr>
              <a:tblGrid>
                <a:gridCol w="11696541">
                  <a:extLst>
                    <a:ext uri="{9D8B030D-6E8A-4147-A177-3AD203B41FA5}">
                      <a16:colId xmlns:a16="http://schemas.microsoft.com/office/drawing/2014/main" val="1293007918"/>
                    </a:ext>
                  </a:extLst>
                </a:gridCol>
              </a:tblGrid>
              <a:tr h="5826033">
                <a:tc>
                  <a:txBody>
                    <a:bodyPr/>
                    <a:lstStyle/>
                    <a:p>
                      <a:r>
                        <a:rPr lang="en-US" sz="1400">
                          <a:effectLst/>
                        </a:rPr>
                        <a:t>package com.yootk.sentinel;</a:t>
                      </a:r>
                      <a:br>
                        <a:rPr lang="en-US" sz="1400">
                          <a:effectLst/>
                        </a:rPr>
                      </a:br>
                      <a:r>
                        <a:rPr lang="en-US" sz="1400">
                          <a:effectLst/>
                        </a:rPr>
                        <a:t>public class StartTokenServerApplication {</a:t>
                      </a:r>
                      <a:br>
                        <a:rPr lang="en-US" sz="1400">
                          <a:effectLst/>
                        </a:rPr>
                      </a:br>
                      <a:r>
                        <a:rPr lang="en-US" sz="1400">
                          <a:effectLst/>
                        </a:rPr>
                        <a:t>    // -Dcsp.sentinel.dashboard.server=sentinel-server:8888 -Dcsp.sentinel.api.port=8719</a:t>
                      </a:r>
                      <a:br>
                        <a:rPr lang="en-US" sz="1400">
                          <a:effectLst/>
                        </a:rPr>
                      </a:br>
                      <a:r>
                        <a:rPr lang="en-US" sz="1400">
                          <a:effectLst/>
                        </a:rPr>
                        <a:t>    // -Dproject.name=sentinel-token-server -Dcsp.sentinel.log.use.pid=true</a:t>
                      </a:r>
                      <a:br>
                        <a:rPr lang="en-US" sz="1400">
                          <a:effectLst/>
                        </a:rPr>
                      </a:br>
                      <a:r>
                        <a:rPr lang="en-US" sz="1400">
                          <a:effectLst/>
                        </a:rPr>
                        <a:t>    static {    // </a:t>
                      </a:r>
                      <a:r>
                        <a:rPr lang="zh-CN" sz="1400">
                          <a:effectLst/>
                        </a:rPr>
                        <a:t>使用系统属性代替启动参数</a:t>
                      </a:r>
                      <a:r>
                        <a:rPr lang="en-US" sz="1400">
                          <a:effectLst/>
                        </a:rPr>
                        <a:t/>
                      </a:r>
                      <a:br>
                        <a:rPr lang="en-US" sz="1400">
                          <a:effectLst/>
                        </a:rPr>
                      </a:br>
                      <a:r>
                        <a:rPr lang="en-US" sz="1400">
                          <a:effectLst/>
                        </a:rPr>
                        <a:t>        System.setProperty("csp.sentinel.dashboard.server", 		"sentinel-server:8888");  			// </a:t>
                      </a:r>
                      <a:r>
                        <a:rPr lang="zh-CN" sz="1400">
                          <a:effectLst/>
                        </a:rPr>
                        <a:t>控制台地址</a:t>
                      </a:r>
                      <a:r>
                        <a:rPr lang="en-US" sz="1400">
                          <a:effectLst/>
                        </a:rPr>
                        <a:t/>
                      </a:r>
                      <a:br>
                        <a:rPr lang="en-US" sz="1400">
                          <a:effectLst/>
                        </a:rPr>
                      </a:br>
                      <a:r>
                        <a:rPr lang="en-US" sz="1400">
                          <a:effectLst/>
                        </a:rPr>
                        <a:t>        System.setProperty("csp.sentinel.api.port", "8719");  	// sentinel</a:t>
                      </a:r>
                      <a:r>
                        <a:rPr lang="zh-CN" sz="1400">
                          <a:effectLst/>
                        </a:rPr>
                        <a:t>端口</a:t>
                      </a:r>
                      <a:r>
                        <a:rPr lang="en-US" sz="1400">
                          <a:effectLst/>
                        </a:rPr>
                        <a:t/>
                      </a:r>
                      <a:br>
                        <a:rPr lang="en-US" sz="1400">
                          <a:effectLst/>
                        </a:rPr>
                      </a:br>
                      <a:r>
                        <a:rPr lang="en-US" sz="1400">
                          <a:effectLst/>
                        </a:rPr>
                        <a:t>        System.setProperty("project.name", "token-server");		// </a:t>
                      </a:r>
                      <a:r>
                        <a:rPr lang="zh-CN" sz="1400">
                          <a:effectLst/>
                        </a:rPr>
                        <a:t>服务名称</a:t>
                      </a:r>
                      <a:r>
                        <a:rPr lang="en-US" sz="1400">
                          <a:effectLst/>
                        </a:rPr>
                        <a:t/>
                      </a:r>
                      <a:br>
                        <a:rPr lang="en-US" sz="1400">
                          <a:effectLst/>
                        </a:rPr>
                      </a:br>
                      <a:r>
                        <a:rPr lang="en-US" sz="1400">
                          <a:effectLst/>
                        </a:rPr>
                        <a:t>        System.setProperty("csp.sentinel.log.use.pid", "true");  	// </a:t>
                      </a:r>
                      <a:r>
                        <a:rPr lang="zh-CN" sz="1400">
                          <a:effectLst/>
                        </a:rPr>
                        <a:t>设置</a:t>
                      </a:r>
                      <a:r>
                        <a:rPr lang="en-US" sz="1400">
                          <a:effectLst/>
                        </a:rPr>
                        <a:t>pid</a:t>
                      </a:r>
                      <a:r>
                        <a:rPr lang="zh-CN" sz="1400">
                          <a:effectLst/>
                        </a:rPr>
                        <a:t>（可选）</a:t>
                      </a:r>
                      <a:r>
                        <a:rPr lang="en-US" sz="1400">
                          <a:effectLst/>
                        </a:rPr>
                        <a:t/>
                      </a:r>
                      <a:br>
                        <a:rPr lang="en-US" sz="1400">
                          <a:effectLst/>
                        </a:rPr>
                      </a:br>
                      <a:r>
                        <a:rPr lang="en-US" sz="1400">
                          <a:effectLst/>
                        </a:rPr>
                        <a:t>    }</a:t>
                      </a:r>
                      <a:br>
                        <a:rPr lang="en-US" sz="1400">
                          <a:effectLst/>
                        </a:rPr>
                      </a:br>
                      <a:r>
                        <a:rPr lang="en-US" sz="1400">
                          <a:effectLst/>
                        </a:rPr>
                        <a:t>    public static void main(String[] args) throws Exception {</a:t>
                      </a:r>
                      <a:br>
                        <a:rPr lang="en-US" sz="1400">
                          <a:effectLst/>
                        </a:rPr>
                      </a:br>
                      <a:r>
                        <a:rPr lang="en-US" sz="1400">
                          <a:effectLst/>
                        </a:rPr>
                        <a:t>        ClusterTokenServer tokenServer = new SentinelDefaultTokenServer(); // </a:t>
                      </a:r>
                      <a:r>
                        <a:rPr lang="zh-CN" sz="1400">
                          <a:effectLst/>
                        </a:rPr>
                        <a:t>集群</a:t>
                      </a:r>
                      <a:r>
                        <a:rPr lang="en-US" sz="1400">
                          <a:effectLst/>
                        </a:rPr>
                        <a:t>Token</a:t>
                      </a:r>
                      <a:br>
                        <a:rPr lang="en-US" sz="1400">
                          <a:effectLst/>
                        </a:rPr>
                      </a:br>
                      <a:r>
                        <a:rPr lang="en-US" sz="1400">
                          <a:effectLst/>
                        </a:rPr>
                        <a:t>        ClusterServerConfigManager.loadGlobalTransportConfig(new ServerTransportConfig()</a:t>
                      </a:r>
                      <a:br>
                        <a:rPr lang="en-US" sz="1400">
                          <a:effectLst/>
                        </a:rPr>
                      </a:br>
                      <a:r>
                        <a:rPr lang="en-US" sz="1400">
                          <a:effectLst/>
                        </a:rPr>
                        <a:t>                .setIdleSeconds(600).setPort(10217)); 		// </a:t>
                      </a:r>
                      <a:r>
                        <a:rPr lang="zh-CN" sz="1400">
                          <a:effectLst/>
                        </a:rPr>
                        <a:t>传输配置</a:t>
                      </a:r>
                      <a:r>
                        <a:rPr lang="en-US" sz="1400">
                          <a:effectLst/>
                        </a:rPr>
                        <a:t/>
                      </a:r>
                      <a:br>
                        <a:rPr lang="en-US" sz="1400">
                          <a:effectLst/>
                        </a:rPr>
                      </a:br>
                      <a:r>
                        <a:rPr lang="en-US" sz="1400">
                          <a:effectLst/>
                        </a:rPr>
                        <a:t>        tokenServer.start();					// </a:t>
                      </a:r>
                      <a:r>
                        <a:rPr lang="zh-CN" sz="1400">
                          <a:effectLst/>
                        </a:rPr>
                        <a:t>服务启动</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443613904"/>
                  </a:ext>
                </a:extLst>
              </a:tr>
            </a:tbl>
          </a:graphicData>
        </a:graphic>
      </p:graphicFrame>
      <p:pic>
        <p:nvPicPr>
          <p:cNvPr id="512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22" y="4197746"/>
            <a:ext cx="11064500" cy="240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716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集群流控配置</a:t>
            </a:r>
            <a:endParaRPr lang="zh-CN" altLang="en-US"/>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84" y="919162"/>
            <a:ext cx="11545219" cy="539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9507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Sentinel</a:t>
            </a:r>
            <a:endParaRPr lang="zh-CN" altLang="en-US"/>
          </a:p>
        </p:txBody>
      </p:sp>
      <p:sp>
        <p:nvSpPr>
          <p:cNvPr id="3" name="内容占位符 2"/>
          <p:cNvSpPr>
            <a:spLocks noGrp="1"/>
          </p:cNvSpPr>
          <p:nvPr>
            <p:ph idx="1"/>
          </p:nvPr>
        </p:nvSpPr>
        <p:spPr/>
        <p:txBody>
          <a:bodyPr/>
          <a:lstStyle/>
          <a:p>
            <a:r>
              <a:rPr lang="en-US" altLang="zh-CN"/>
              <a:t>Sentinel</a:t>
            </a:r>
            <a:r>
              <a:rPr lang="zh-CN" altLang="zh-CN"/>
              <a:t>组件诞生于</a:t>
            </a:r>
            <a:r>
              <a:rPr lang="en-US" altLang="zh-CN"/>
              <a:t>2012</a:t>
            </a:r>
            <a:r>
              <a:rPr lang="zh-CN" altLang="zh-CN"/>
              <a:t>年并且于</a:t>
            </a:r>
            <a:r>
              <a:rPr lang="en-US" altLang="zh-CN"/>
              <a:t>2018</a:t>
            </a:r>
            <a:r>
              <a:rPr lang="zh-CN" altLang="zh-CN"/>
              <a:t>年实现开源，最初的功能主要实现了入口流量控制，而后在近十年的时间里承担了阿里双十一大促流量的应用场景，使突发流量（例如：秒杀）可以控制在系统承受的范围之内。</a:t>
            </a:r>
            <a:r>
              <a:rPr lang="en-US" altLang="zh-CN"/>
              <a:t>Sentinel</a:t>
            </a:r>
            <a:r>
              <a:rPr lang="zh-CN" altLang="zh-CN"/>
              <a:t>组件支持广泛，可以方便的与</a:t>
            </a:r>
            <a:r>
              <a:rPr lang="en-US" altLang="zh-CN"/>
              <a:t>SpringCloud</a:t>
            </a:r>
            <a:r>
              <a:rPr lang="zh-CN" altLang="zh-CN"/>
              <a:t>、</a:t>
            </a:r>
            <a:r>
              <a:rPr lang="en-US" altLang="zh-CN"/>
              <a:t>Dubbo</a:t>
            </a:r>
            <a:r>
              <a:rPr lang="zh-CN" altLang="zh-CN"/>
              <a:t>、</a:t>
            </a:r>
            <a:r>
              <a:rPr lang="en-US" altLang="zh-CN"/>
              <a:t>gRPC</a:t>
            </a:r>
            <a:r>
              <a:rPr lang="zh-CN" altLang="zh-CN"/>
              <a:t>进行整合。为了便于服务管理，在</a:t>
            </a:r>
            <a:r>
              <a:rPr lang="en-US" altLang="zh-CN"/>
              <a:t>Sentinel</a:t>
            </a:r>
            <a:r>
              <a:rPr lang="zh-CN" altLang="zh-CN"/>
              <a:t>组件内部提供了完备的实时监控支持，可以轻松的查看接入应用的流量秒级数据。</a:t>
            </a:r>
            <a:endParaRPr lang="zh-CN" altLang="en-US"/>
          </a:p>
        </p:txBody>
      </p:sp>
    </p:spTree>
    <p:extLst>
      <p:ext uri="{BB962C8B-B14F-4D97-AF65-F5344CB8AC3E}">
        <p14:creationId xmlns:p14="http://schemas.microsoft.com/office/powerpoint/2010/main" val="2441170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SentinelResourceAspect</a:t>
            </a:r>
            <a:r>
              <a:rPr lang="zh-CN" altLang="zh-CN"/>
              <a:t>类源代码</a:t>
            </a:r>
            <a:endParaRPr lang="zh-CN" altLang="en-US"/>
          </a:p>
        </p:txBody>
      </p:sp>
      <p:graphicFrame>
        <p:nvGraphicFramePr>
          <p:cNvPr id="4" name="表格 3"/>
          <p:cNvGraphicFramePr>
            <a:graphicFrameLocks noGrp="1"/>
          </p:cNvGraphicFramePr>
          <p:nvPr>
            <p:extLst/>
          </p:nvPr>
        </p:nvGraphicFramePr>
        <p:xfrm>
          <a:off x="225234" y="777847"/>
          <a:ext cx="11703529" cy="5943600"/>
        </p:xfrm>
        <a:graphic>
          <a:graphicData uri="http://schemas.openxmlformats.org/drawingml/2006/table">
            <a:tbl>
              <a:tblPr firstRow="1" firstCol="1" lastRow="1" lastCol="1" bandRow="1" bandCol="1">
                <a:tableStyleId>{5940675A-B579-460E-94D1-54222C63F5DA}</a:tableStyleId>
              </a:tblPr>
              <a:tblGrid>
                <a:gridCol w="11703529">
                  <a:extLst>
                    <a:ext uri="{9D8B030D-6E8A-4147-A177-3AD203B41FA5}">
                      <a16:colId xmlns:a16="http://schemas.microsoft.com/office/drawing/2014/main" val="64347050"/>
                    </a:ext>
                  </a:extLst>
                </a:gridCol>
              </a:tblGrid>
              <a:tr h="5930900">
                <a:tc>
                  <a:txBody>
                    <a:bodyPr/>
                    <a:lstStyle/>
                    <a:p>
                      <a:r>
                        <a:rPr lang="en-US" sz="1000">
                          <a:effectLst/>
                        </a:rPr>
                        <a:t>package com.alibaba.csp.sentinel.annotation.aspectj;</a:t>
                      </a:r>
                      <a:br>
                        <a:rPr lang="en-US" sz="1000">
                          <a:effectLst/>
                        </a:rPr>
                      </a:br>
                      <a:r>
                        <a:rPr lang="en-US" sz="1000">
                          <a:effectLst/>
                        </a:rPr>
                        <a:t>@Aspect							// </a:t>
                      </a:r>
                      <a:r>
                        <a:rPr lang="zh-CN" sz="1000">
                          <a:effectLst/>
                        </a:rPr>
                        <a:t>切面实现注解</a:t>
                      </a:r>
                      <a:r>
                        <a:rPr lang="en-US" sz="1000">
                          <a:effectLst/>
                        </a:rPr>
                        <a:t/>
                      </a:r>
                      <a:br>
                        <a:rPr lang="en-US" sz="1000">
                          <a:effectLst/>
                        </a:rPr>
                      </a:br>
                      <a:r>
                        <a:rPr lang="en-US" sz="1000">
                          <a:effectLst/>
                        </a:rPr>
                        <a:t>public class SentinelResourceAspect extends AbstractSentinelAspectSupport {</a:t>
                      </a:r>
                      <a:br>
                        <a:rPr lang="en-US" sz="1000">
                          <a:effectLst/>
                        </a:rPr>
                      </a:br>
                      <a:r>
                        <a:rPr lang="en-US" sz="1000">
                          <a:effectLst/>
                        </a:rPr>
                        <a:t>    @Pointcut("@annotation(com.alibaba.csp.sentinel.annotation.SentinelResource)")</a:t>
                      </a:r>
                      <a:br>
                        <a:rPr lang="en-US" sz="1000">
                          <a:effectLst/>
                        </a:rPr>
                      </a:br>
                      <a:r>
                        <a:rPr lang="en-US" sz="1000">
                          <a:effectLst/>
                        </a:rPr>
                        <a:t>    public void sentinelResourceAnnotationPointcut() {}	// </a:t>
                      </a:r>
                      <a:r>
                        <a:rPr lang="zh-CN" sz="1000">
                          <a:effectLst/>
                        </a:rPr>
                        <a:t>扫描</a:t>
                      </a:r>
                      <a:r>
                        <a:rPr lang="en-US" sz="1000">
                          <a:effectLst/>
                        </a:rPr>
                        <a:t>SentinelResource</a:t>
                      </a:r>
                      <a:r>
                        <a:rPr lang="zh-CN" sz="1000">
                          <a:effectLst/>
                        </a:rPr>
                        <a:t>注解</a:t>
                      </a:r>
                      <a:r>
                        <a:rPr lang="en-US" sz="1000">
                          <a:effectLst/>
                        </a:rPr>
                        <a:t/>
                      </a:r>
                      <a:br>
                        <a:rPr lang="en-US" sz="1000">
                          <a:effectLst/>
                        </a:rPr>
                      </a:br>
                      <a:r>
                        <a:rPr lang="en-US" sz="1000">
                          <a:effectLst/>
                        </a:rPr>
                        <a:t>    @Around("sentinelResourceAnnotationPointcut()")		// </a:t>
                      </a:r>
                      <a:r>
                        <a:rPr lang="zh-CN" sz="1000">
                          <a:effectLst/>
                        </a:rPr>
                        <a:t>环绕通知</a:t>
                      </a:r>
                      <a:r>
                        <a:rPr lang="en-US" sz="1000">
                          <a:effectLst/>
                        </a:rPr>
                        <a:t/>
                      </a:r>
                      <a:br>
                        <a:rPr lang="en-US" sz="1000">
                          <a:effectLst/>
                        </a:rPr>
                      </a:br>
                      <a:r>
                        <a:rPr lang="en-US" sz="1000">
                          <a:effectLst/>
                        </a:rPr>
                        <a:t>    public Object invokeResourceWithSentinel(ProceedingJoinPoint pjp) throws Throwable {</a:t>
                      </a:r>
                      <a:br>
                        <a:rPr lang="en-US" sz="1000">
                          <a:effectLst/>
                        </a:rPr>
                      </a:br>
                      <a:r>
                        <a:rPr lang="en-US" sz="1000">
                          <a:effectLst/>
                        </a:rPr>
                        <a:t>        Method originMethod = resolveMethod(pjp); 		// </a:t>
                      </a:r>
                      <a:r>
                        <a:rPr lang="zh-CN" sz="1000">
                          <a:effectLst/>
                        </a:rPr>
                        <a:t>解析原生方法</a:t>
                      </a:r>
                      <a:r>
                        <a:rPr lang="en-US" sz="1000">
                          <a:effectLst/>
                        </a:rPr>
                        <a:t/>
                      </a:r>
                      <a:br>
                        <a:rPr lang="en-US" sz="1000">
                          <a:effectLst/>
                        </a:rPr>
                      </a:br>
                      <a:r>
                        <a:rPr lang="en-US" sz="1000">
                          <a:effectLst/>
                        </a:rPr>
                        <a:t>        SentinelResource annotation = originMethod.getAnnotation(SentinelResource.class);</a:t>
                      </a:r>
                      <a:br>
                        <a:rPr lang="en-US" sz="1000">
                          <a:effectLst/>
                        </a:rPr>
                      </a:br>
                      <a:r>
                        <a:rPr lang="en-US" sz="1000">
                          <a:effectLst/>
                        </a:rPr>
                        <a:t>        if (annotation == null) {				// </a:t>
                      </a:r>
                      <a:r>
                        <a:rPr lang="zh-CN" sz="1000">
                          <a:effectLst/>
                        </a:rPr>
                        <a:t>注解不存在</a:t>
                      </a:r>
                      <a:r>
                        <a:rPr lang="en-US" sz="1000">
                          <a:effectLst/>
                        </a:rPr>
                        <a:t/>
                      </a:r>
                      <a:br>
                        <a:rPr lang="en-US" sz="1000">
                          <a:effectLst/>
                        </a:rPr>
                      </a:br>
                      <a:r>
                        <a:rPr lang="en-US" sz="1000">
                          <a:effectLst/>
                        </a:rPr>
                        <a:t>            throw new IllegalStateException("Wrong state for SentinelResource annotation");</a:t>
                      </a:r>
                      <a:br>
                        <a:rPr lang="en-US" sz="1000">
                          <a:effectLst/>
                        </a:rPr>
                      </a:br>
                      <a:r>
                        <a:rPr lang="en-US" sz="1000">
                          <a:effectLst/>
                        </a:rPr>
                        <a:t>        }</a:t>
                      </a:r>
                      <a:br>
                        <a:rPr lang="en-US" sz="1000">
                          <a:effectLst/>
                        </a:rPr>
                      </a:br>
                      <a:r>
                        <a:rPr lang="en-US" sz="1000">
                          <a:effectLst/>
                        </a:rPr>
                        <a:t>        String resourceName = getResourceName(annotation.value(), originMethod);</a:t>
                      </a:r>
                      <a:br>
                        <a:rPr lang="en-US" sz="1000">
                          <a:effectLst/>
                        </a:rPr>
                      </a:br>
                      <a:r>
                        <a:rPr lang="en-US" sz="1000">
                          <a:effectLst/>
                        </a:rPr>
                        <a:t>        EntryType entryType = annotation.entryType();</a:t>
                      </a:r>
                      <a:br>
                        <a:rPr lang="en-US" sz="1000">
                          <a:effectLst/>
                        </a:rPr>
                      </a:br>
                      <a:r>
                        <a:rPr lang="en-US" sz="1000">
                          <a:effectLst/>
                        </a:rPr>
                        <a:t>        int resourceType = annotation.resourceType();</a:t>
                      </a:r>
                      <a:br>
                        <a:rPr lang="en-US" sz="1000">
                          <a:effectLst/>
                        </a:rPr>
                      </a:br>
                      <a:r>
                        <a:rPr lang="en-US" sz="1000">
                          <a:effectLst/>
                        </a:rPr>
                        <a:t>        Entry entry = null; 				// </a:t>
                      </a:r>
                      <a:r>
                        <a:rPr lang="zh-CN" sz="1000">
                          <a:effectLst/>
                        </a:rPr>
                        <a:t>限流凭证</a:t>
                      </a:r>
                      <a:r>
                        <a:rPr lang="en-US" sz="1000">
                          <a:effectLst/>
                        </a:rPr>
                        <a:t/>
                      </a:r>
                      <a:br>
                        <a:rPr lang="en-US" sz="1000">
                          <a:effectLst/>
                        </a:rPr>
                      </a:br>
                      <a:r>
                        <a:rPr lang="en-US" sz="1000">
                          <a:effectLst/>
                        </a:rPr>
                        <a:t>        try {</a:t>
                      </a:r>
                      <a:br>
                        <a:rPr lang="en-US" sz="1000">
                          <a:effectLst/>
                        </a:rPr>
                      </a:br>
                      <a:r>
                        <a:rPr lang="en-US" sz="1000">
                          <a:effectLst/>
                        </a:rPr>
                        <a:t>            entry = SphU.entry(resourceName, resourceType, entryType, pjp.getArgs());</a:t>
                      </a:r>
                      <a:br>
                        <a:rPr lang="en-US" sz="1000">
                          <a:effectLst/>
                        </a:rPr>
                      </a:br>
                      <a:r>
                        <a:rPr lang="en-US" sz="1000">
                          <a:effectLst/>
                        </a:rPr>
                        <a:t>            Object result = pjp.proceed();			// </a:t>
                      </a:r>
                      <a:r>
                        <a:rPr lang="zh-CN" sz="1000">
                          <a:effectLst/>
                        </a:rPr>
                        <a:t>调用目标方法</a:t>
                      </a:r>
                      <a:r>
                        <a:rPr lang="en-US" sz="1000">
                          <a:effectLst/>
                        </a:rPr>
                        <a:t/>
                      </a:r>
                      <a:br>
                        <a:rPr lang="en-US" sz="1000">
                          <a:effectLst/>
                        </a:rPr>
                      </a:br>
                      <a:r>
                        <a:rPr lang="en-US" sz="1000">
                          <a:effectLst/>
                        </a:rPr>
                        <a:t>            return result;</a:t>
                      </a:r>
                      <a:br>
                        <a:rPr lang="en-US" sz="1000">
                          <a:effectLst/>
                        </a:rPr>
                      </a:br>
                      <a:r>
                        <a:rPr lang="en-US" sz="1000">
                          <a:effectLst/>
                        </a:rPr>
                        <a:t>        } catch (BlockException ex) {			// </a:t>
                      </a:r>
                      <a:r>
                        <a:rPr lang="zh-CN" sz="1000">
                          <a:effectLst/>
                        </a:rPr>
                        <a:t>产生阻断异常</a:t>
                      </a:r>
                      <a:r>
                        <a:rPr lang="en-US" sz="1000">
                          <a:effectLst/>
                        </a:rPr>
                        <a:t/>
                      </a:r>
                      <a:br>
                        <a:rPr lang="en-US" sz="1000">
                          <a:effectLst/>
                        </a:rPr>
                      </a:br>
                      <a:r>
                        <a:rPr lang="en-US" sz="1000">
                          <a:effectLst/>
                        </a:rPr>
                        <a:t>            return handleBlockException(pjp, annotation, ex);</a:t>
                      </a:r>
                      <a:br>
                        <a:rPr lang="en-US" sz="1000">
                          <a:effectLst/>
                        </a:rPr>
                      </a:br>
                      <a:r>
                        <a:rPr lang="en-US" sz="1000">
                          <a:effectLst/>
                        </a:rPr>
                        <a:t>        } catch (Throwable ex) {</a:t>
                      </a:r>
                      <a:br>
                        <a:rPr lang="en-US" sz="1000">
                          <a:effectLst/>
                        </a:rPr>
                      </a:br>
                      <a:r>
                        <a:rPr lang="en-US" sz="1000">
                          <a:effectLst/>
                        </a:rPr>
                        <a:t>            Class&lt;? extends Throwable&gt;[] exceptionsToIgnore = 			annotation.exceptionsToIgnore();	</a:t>
                      </a:r>
                      <a:br>
                        <a:rPr lang="en-US" sz="1000">
                          <a:effectLst/>
                        </a:rPr>
                      </a:br>
                      <a:r>
                        <a:rPr lang="en-US" sz="1000">
                          <a:effectLst/>
                        </a:rPr>
                        <a:t>            if (exceptionsToIgnore.length &gt; 0 &amp;&amp; exceptionBelongsTo(		ex, exceptionsToIgnore)) {		// </a:t>
                      </a:r>
                      <a:r>
                        <a:rPr lang="zh-CN" sz="1000">
                          <a:effectLst/>
                        </a:rPr>
                        <a:t>配置忽略异常</a:t>
                      </a:r>
                      <a:r>
                        <a:rPr lang="en-US" sz="1000">
                          <a:effectLst/>
                        </a:rPr>
                        <a:t/>
                      </a:r>
                      <a:br>
                        <a:rPr lang="en-US" sz="1000">
                          <a:effectLst/>
                        </a:rPr>
                      </a:br>
                      <a:r>
                        <a:rPr lang="en-US" sz="1000">
                          <a:effectLst/>
                        </a:rPr>
                        <a:t>                throw ex;</a:t>
                      </a:r>
                      <a:br>
                        <a:rPr lang="en-US" sz="1000">
                          <a:effectLst/>
                        </a:rPr>
                      </a:br>
                      <a:r>
                        <a:rPr lang="en-US" sz="1000">
                          <a:effectLst/>
                        </a:rPr>
                        <a:t>            }</a:t>
                      </a:r>
                      <a:br>
                        <a:rPr lang="en-US" sz="1000">
                          <a:effectLst/>
                        </a:rPr>
                      </a:br>
                      <a:r>
                        <a:rPr lang="en-US" sz="1000">
                          <a:effectLst/>
                        </a:rPr>
                        <a:t>            if (exceptionBelongsTo(ex, annotation.exceptionsToTrace())) {</a:t>
                      </a:r>
                      <a:br>
                        <a:rPr lang="en-US" sz="1000">
                          <a:effectLst/>
                        </a:rPr>
                      </a:br>
                      <a:r>
                        <a:rPr lang="en-US" sz="1000">
                          <a:effectLst/>
                        </a:rPr>
                        <a:t>                traceException(ex);</a:t>
                      </a:r>
                      <a:br>
                        <a:rPr lang="en-US" sz="1000">
                          <a:effectLst/>
                        </a:rPr>
                      </a:br>
                      <a:r>
                        <a:rPr lang="en-US" sz="1000">
                          <a:effectLst/>
                        </a:rPr>
                        <a:t>                return handleFallback(pjp, annotation, ex); 	// Fallback</a:t>
                      </a:r>
                      <a:r>
                        <a:rPr lang="zh-CN" sz="1000">
                          <a:effectLst/>
                        </a:rPr>
                        <a:t>处理</a:t>
                      </a:r>
                      <a:r>
                        <a:rPr lang="en-US" sz="1000">
                          <a:effectLst/>
                        </a:rPr>
                        <a:t/>
                      </a:r>
                      <a:br>
                        <a:rPr lang="en-US" sz="1000">
                          <a:effectLst/>
                        </a:rPr>
                      </a:br>
                      <a:r>
                        <a:rPr lang="en-US" sz="1000">
                          <a:effectLst/>
                        </a:rPr>
                        <a:t>            }</a:t>
                      </a:r>
                      <a:br>
                        <a:rPr lang="en-US" sz="1000">
                          <a:effectLst/>
                        </a:rPr>
                      </a:br>
                      <a:r>
                        <a:rPr lang="en-US" sz="1000">
                          <a:effectLst/>
                        </a:rPr>
                        <a:t>            throw ex;</a:t>
                      </a:r>
                      <a:br>
                        <a:rPr lang="en-US" sz="1000">
                          <a:effectLst/>
                        </a:rPr>
                      </a:br>
                      <a:r>
                        <a:rPr lang="en-US" sz="1000">
                          <a:effectLst/>
                        </a:rPr>
                        <a:t>        } finally {</a:t>
                      </a:r>
                      <a:br>
                        <a:rPr lang="en-US" sz="1000">
                          <a:effectLst/>
                        </a:rPr>
                      </a:br>
                      <a:r>
                        <a:rPr lang="en-US" sz="1000">
                          <a:effectLst/>
                        </a:rPr>
                        <a:t>            if (entry != null) {</a:t>
                      </a:r>
                      <a:br>
                        <a:rPr lang="en-US" sz="1000">
                          <a:effectLst/>
                        </a:rPr>
                      </a:br>
                      <a:r>
                        <a:rPr lang="en-US" sz="1000">
                          <a:effectLst/>
                        </a:rPr>
                        <a:t>                entry.exit(1, pjp.getArgs());</a:t>
                      </a:r>
                      <a:br>
                        <a:rPr lang="en-US" sz="1000">
                          <a:effectLst/>
                        </a:rPr>
                      </a:br>
                      <a:r>
                        <a:rPr lang="en-US" sz="1000">
                          <a:effectLst/>
                        </a:rPr>
                        <a:t>            }</a:t>
                      </a:r>
                      <a:br>
                        <a:rPr lang="en-US" sz="1000">
                          <a:effectLst/>
                        </a:rPr>
                      </a:br>
                      <a:r>
                        <a:rPr lang="en-US" sz="1000">
                          <a:effectLst/>
                        </a:rPr>
                        <a:t>        }</a:t>
                      </a:r>
                      <a:br>
                        <a:rPr lang="en-US" sz="1000">
                          <a:effectLst/>
                        </a:rPr>
                      </a:br>
                      <a:r>
                        <a:rPr lang="en-US" sz="1000">
                          <a:effectLst/>
                        </a:rPr>
                        <a:t>    }</a:t>
                      </a:r>
                      <a:br>
                        <a:rPr lang="en-US" sz="1000">
                          <a:effectLst/>
                        </a:rPr>
                      </a:br>
                      <a:r>
                        <a:rPr lang="en-US" sz="1000">
                          <a:effectLst/>
                        </a:rPr>
                        <a:t>}</a:t>
                      </a:r>
                      <a:endParaRPr lang="zh-CN" sz="1000">
                        <a:effectLst/>
                        <a:latin typeface="Times New Roman" panose="02020603050405020304" pitchFamily="18" charset="0"/>
                      </a:endParaRPr>
                    </a:p>
                  </a:txBody>
                  <a:tcPr marL="60519" marR="60519" marT="0" marB="0"/>
                </a:tc>
                <a:extLst>
                  <a:ext uri="{0D108BD9-81ED-4DB2-BD59-A6C34878D82A}">
                    <a16:rowId xmlns:a16="http://schemas.microsoft.com/office/drawing/2014/main" val="1982055517"/>
                  </a:ext>
                </a:extLst>
              </a:tr>
            </a:tbl>
          </a:graphicData>
        </a:graphic>
      </p:graphicFrame>
    </p:spTree>
    <p:extLst>
      <p:ext uri="{BB962C8B-B14F-4D97-AF65-F5344CB8AC3E}">
        <p14:creationId xmlns:p14="http://schemas.microsoft.com/office/powerpoint/2010/main" val="3543259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Entry</a:t>
            </a:r>
            <a:r>
              <a:rPr lang="zh-CN" altLang="zh-CN"/>
              <a:t>实现结构</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16" y="1093730"/>
            <a:ext cx="11724955" cy="386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303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自定义限流管理</a:t>
            </a:r>
            <a:endParaRPr lang="zh-CN" altLang="en-US"/>
          </a:p>
        </p:txBody>
      </p:sp>
      <p:graphicFrame>
        <p:nvGraphicFramePr>
          <p:cNvPr id="4" name="表格 3"/>
          <p:cNvGraphicFramePr>
            <a:graphicFrameLocks noGrp="1"/>
          </p:cNvGraphicFramePr>
          <p:nvPr>
            <p:extLst/>
          </p:nvPr>
        </p:nvGraphicFramePr>
        <p:xfrm>
          <a:off x="198972" y="849086"/>
          <a:ext cx="11804606" cy="5875909"/>
        </p:xfrm>
        <a:graphic>
          <a:graphicData uri="http://schemas.openxmlformats.org/drawingml/2006/table">
            <a:tbl>
              <a:tblPr firstRow="1" firstCol="1" lastRow="1" lastCol="1" bandRow="1" bandCol="1">
                <a:tableStyleId>{5940675A-B579-460E-94D1-54222C63F5DA}</a:tableStyleId>
              </a:tblPr>
              <a:tblGrid>
                <a:gridCol w="11804606">
                  <a:extLst>
                    <a:ext uri="{9D8B030D-6E8A-4147-A177-3AD203B41FA5}">
                      <a16:colId xmlns:a16="http://schemas.microsoft.com/office/drawing/2014/main" val="1325341021"/>
                    </a:ext>
                  </a:extLst>
                </a:gridCol>
              </a:tblGrid>
              <a:tr h="5875909">
                <a:tc>
                  <a:txBody>
                    <a:bodyPr/>
                    <a:lstStyle/>
                    <a:p>
                      <a:r>
                        <a:rPr lang="en-US" sz="1200">
                          <a:effectLst/>
                        </a:rPr>
                        <a:t>package com.yootk.test;</a:t>
                      </a:r>
                      <a:br>
                        <a:rPr lang="en-US" sz="1200">
                          <a:effectLst/>
                        </a:rPr>
                      </a:br>
                      <a:r>
                        <a:rPr lang="en-US" sz="1200">
                          <a:effectLst/>
                        </a:rPr>
                        <a:t>public class TestEntry { 				// </a:t>
                      </a:r>
                      <a:r>
                        <a:rPr lang="zh-CN" sz="1200">
                          <a:effectLst/>
                        </a:rPr>
                        <a:t>李兴华高薪就业编程训练营</a:t>
                      </a:r>
                      <a:r>
                        <a:rPr lang="en-US" sz="1200">
                          <a:effectLst/>
                        </a:rPr>
                        <a:t/>
                      </a:r>
                      <a:br>
                        <a:rPr lang="en-US" sz="1200">
                          <a:effectLst/>
                        </a:rPr>
                      </a:br>
                      <a:r>
                        <a:rPr lang="en-US" sz="1200">
                          <a:effectLst/>
                        </a:rPr>
                        <a:t>    public static void main(String[] args) { 	// </a:t>
                      </a:r>
                      <a:r>
                        <a:rPr lang="zh-CN" sz="1200">
                          <a:effectLst/>
                        </a:rPr>
                        <a:t>沐言科技：</a:t>
                      </a:r>
                      <a:r>
                        <a:rPr lang="en-US" sz="1200">
                          <a:effectLst/>
                        </a:rPr>
                        <a:t>www.yootk.com</a:t>
                      </a:r>
                      <a:br>
                        <a:rPr lang="en-US" sz="1200">
                          <a:effectLst/>
                        </a:rPr>
                      </a:br>
                      <a:r>
                        <a:rPr lang="en-US" sz="1200">
                          <a:effectLst/>
                        </a:rPr>
                        <a:t>        initFlowRules();				// </a:t>
                      </a:r>
                      <a:r>
                        <a:rPr lang="zh-CN" sz="1200">
                          <a:effectLst/>
                        </a:rPr>
                        <a:t>初始化规则</a:t>
                      </a:r>
                      <a:r>
                        <a:rPr lang="en-US" sz="1200">
                          <a:effectLst/>
                        </a:rPr>
                        <a:t/>
                      </a:r>
                      <a:br>
                        <a:rPr lang="en-US" sz="1200">
                          <a:effectLst/>
                        </a:rPr>
                      </a:br>
                      <a:r>
                        <a:rPr lang="en-US" sz="1200">
                          <a:effectLst/>
                        </a:rPr>
                        <a:t>        while (true) { 				// </a:t>
                      </a:r>
                      <a:r>
                        <a:rPr lang="zh-CN" sz="1200">
                          <a:effectLst/>
                        </a:rPr>
                        <a:t>循环调用</a:t>
                      </a:r>
                      <a:r>
                        <a:rPr lang="en-US" sz="1200">
                          <a:effectLst/>
                        </a:rPr>
                        <a:t/>
                      </a:r>
                      <a:br>
                        <a:rPr lang="en-US" sz="1200">
                          <a:effectLst/>
                        </a:rPr>
                      </a:br>
                      <a:r>
                        <a:rPr lang="en-US" sz="1200">
                          <a:effectLst/>
                        </a:rPr>
                        <a:t>            Entry entry = null; 			// </a:t>
                      </a:r>
                      <a:r>
                        <a:rPr lang="zh-CN" sz="1200">
                          <a:effectLst/>
                        </a:rPr>
                        <a:t>定义</a:t>
                      </a:r>
                      <a:r>
                        <a:rPr lang="en-US" sz="1200">
                          <a:effectLst/>
                        </a:rPr>
                        <a:t>Entry</a:t>
                      </a:r>
                      <a:r>
                        <a:rPr lang="zh-CN" sz="1200">
                          <a:effectLst/>
                        </a:rPr>
                        <a:t>对象</a:t>
                      </a:r>
                      <a:r>
                        <a:rPr lang="en-US" sz="1200">
                          <a:effectLst/>
                        </a:rPr>
                        <a:t/>
                      </a:r>
                      <a:br>
                        <a:rPr lang="en-US" sz="1200">
                          <a:effectLst/>
                        </a:rPr>
                      </a:br>
                      <a:r>
                        <a:rPr lang="en-US" sz="1200">
                          <a:effectLst/>
                        </a:rPr>
                        <a:t>            try {</a:t>
                      </a:r>
                      <a:br>
                        <a:rPr lang="en-US" sz="1200">
                          <a:effectLst/>
                        </a:rPr>
                      </a:br>
                      <a:r>
                        <a:rPr lang="en-US" sz="1200">
                          <a:effectLst/>
                        </a:rPr>
                        <a:t>                entry = SphU.entry("YootkMessage");	// </a:t>
                      </a:r>
                      <a:r>
                        <a:rPr lang="zh-CN" sz="1200">
                          <a:effectLst/>
                        </a:rPr>
                        <a:t>创建</a:t>
                      </a:r>
                      <a:r>
                        <a:rPr lang="en-US" sz="1200">
                          <a:effectLst/>
                        </a:rPr>
                        <a:t>Entry</a:t>
                      </a:r>
                      <a:br>
                        <a:rPr lang="en-US" sz="1200">
                          <a:effectLst/>
                        </a:rPr>
                      </a:br>
                      <a:r>
                        <a:rPr lang="en-US" sz="1200">
                          <a:effectLst/>
                        </a:rPr>
                        <a:t>                System.out.println("</a:t>
                      </a:r>
                      <a:r>
                        <a:rPr lang="zh-CN" sz="1200">
                          <a:effectLst/>
                        </a:rPr>
                        <a:t>【业务处理】沐言科技：</a:t>
                      </a:r>
                      <a:r>
                        <a:rPr lang="en-US" sz="1200">
                          <a:effectLst/>
                        </a:rPr>
                        <a:t>www.yootk.com"); </a:t>
                      </a:r>
                      <a:br>
                        <a:rPr lang="en-US" sz="1200">
                          <a:effectLst/>
                        </a:rPr>
                      </a:br>
                      <a:r>
                        <a:rPr lang="en-US" sz="1200">
                          <a:effectLst/>
                        </a:rPr>
                        <a:t>            } catch (BlockException e) { 		// </a:t>
                      </a:r>
                      <a:r>
                        <a:rPr lang="zh-CN" sz="1200">
                          <a:effectLst/>
                        </a:rPr>
                        <a:t>流控处理</a:t>
                      </a:r>
                      <a:r>
                        <a:rPr lang="en-US" sz="1200">
                          <a:effectLst/>
                        </a:rPr>
                        <a:t/>
                      </a:r>
                      <a:br>
                        <a:rPr lang="en-US" sz="1200">
                          <a:effectLst/>
                        </a:rPr>
                      </a:br>
                      <a:r>
                        <a:rPr lang="en-US" sz="1200">
                          <a:effectLst/>
                        </a:rPr>
                        <a:t>                System.out.println("</a:t>
                      </a:r>
                      <a:r>
                        <a:rPr lang="zh-CN" sz="1200">
                          <a:effectLst/>
                        </a:rPr>
                        <a:t>【</a:t>
                      </a:r>
                      <a:r>
                        <a:rPr lang="en-US" sz="1200">
                          <a:effectLst/>
                        </a:rPr>
                        <a:t>ERROR</a:t>
                      </a:r>
                      <a:r>
                        <a:rPr lang="zh-CN" sz="1200">
                          <a:effectLst/>
                        </a:rPr>
                        <a:t>】访问量超标，流量阻断处理。</a:t>
                      </a:r>
                      <a:r>
                        <a:rPr lang="en-US" sz="1200">
                          <a:effectLst/>
                        </a:rPr>
                        <a:t>");</a:t>
                      </a:r>
                      <a:br>
                        <a:rPr lang="en-US" sz="1200">
                          <a:effectLst/>
                        </a:rPr>
                      </a:br>
                      <a:r>
                        <a:rPr lang="en-US" sz="1200">
                          <a:effectLst/>
                        </a:rPr>
                        <a:t>            } finally {</a:t>
                      </a:r>
                      <a:br>
                        <a:rPr lang="en-US" sz="1200">
                          <a:effectLst/>
                        </a:rPr>
                      </a:br>
                      <a:r>
                        <a:rPr lang="en-US" sz="1200">
                          <a:effectLst/>
                        </a:rPr>
                        <a:t>                if (entry != null) { 		// Entry</a:t>
                      </a:r>
                      <a:r>
                        <a:rPr lang="zh-CN" sz="1200">
                          <a:effectLst/>
                        </a:rPr>
                        <a:t>不为空</a:t>
                      </a:r>
                      <a:r>
                        <a:rPr lang="en-US" sz="1200">
                          <a:effectLst/>
                        </a:rPr>
                        <a:t/>
                      </a:r>
                      <a:br>
                        <a:rPr lang="en-US" sz="1200">
                          <a:effectLst/>
                        </a:rPr>
                      </a:br>
                      <a:r>
                        <a:rPr lang="en-US" sz="1200">
                          <a:effectLst/>
                        </a:rPr>
                        <a:t>                    entry.exit();			// </a:t>
                      </a:r>
                      <a:r>
                        <a:rPr lang="zh-CN" sz="1200">
                          <a:effectLst/>
                        </a:rPr>
                        <a:t>释放</a:t>
                      </a:r>
                      <a:r>
                        <a:rPr lang="en-US" sz="1200">
                          <a:effectLst/>
                        </a:rPr>
                        <a:t>Entry</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    private static void initFlowRules(){		// </a:t>
                      </a:r>
                      <a:r>
                        <a:rPr lang="zh-CN" sz="1200">
                          <a:effectLst/>
                        </a:rPr>
                        <a:t>初始化流控规则</a:t>
                      </a:r>
                      <a:r>
                        <a:rPr lang="en-US" sz="1200">
                          <a:effectLst/>
                        </a:rPr>
                        <a:t/>
                      </a:r>
                      <a:br>
                        <a:rPr lang="en-US" sz="1200">
                          <a:effectLst/>
                        </a:rPr>
                      </a:br>
                      <a:r>
                        <a:rPr lang="en-US" sz="1200">
                          <a:effectLst/>
                        </a:rPr>
                        <a:t>        List&lt;FlowRule&gt; rules = new ArrayList&lt;&gt;(); 	// </a:t>
                      </a:r>
                      <a:r>
                        <a:rPr lang="zh-CN" sz="1200">
                          <a:effectLst/>
                        </a:rPr>
                        <a:t>规则集合</a:t>
                      </a:r>
                      <a:r>
                        <a:rPr lang="en-US" sz="1200">
                          <a:effectLst/>
                        </a:rPr>
                        <a:t/>
                      </a:r>
                      <a:br>
                        <a:rPr lang="en-US" sz="1200">
                          <a:effectLst/>
                        </a:rPr>
                      </a:br>
                      <a:r>
                        <a:rPr lang="en-US" sz="1200">
                          <a:effectLst/>
                        </a:rPr>
                        <a:t>        FlowRule rule = new FlowRule();		// </a:t>
                      </a:r>
                      <a:r>
                        <a:rPr lang="zh-CN" sz="1200">
                          <a:effectLst/>
                        </a:rPr>
                        <a:t>流控规则</a:t>
                      </a:r>
                      <a:r>
                        <a:rPr lang="en-US" sz="1200">
                          <a:effectLst/>
                        </a:rPr>
                        <a:t/>
                      </a:r>
                      <a:br>
                        <a:rPr lang="en-US" sz="1200">
                          <a:effectLst/>
                        </a:rPr>
                      </a:br>
                      <a:r>
                        <a:rPr lang="en-US" sz="1200">
                          <a:effectLst/>
                        </a:rPr>
                        <a:t>        rule.setResource("YootkMessage"); 		// </a:t>
                      </a:r>
                      <a:r>
                        <a:rPr lang="zh-CN" sz="1200">
                          <a:effectLst/>
                        </a:rPr>
                        <a:t>定义资源名称</a:t>
                      </a:r>
                      <a:r>
                        <a:rPr lang="en-US" sz="1200">
                          <a:effectLst/>
                        </a:rPr>
                        <a:t/>
                      </a:r>
                      <a:br>
                        <a:rPr lang="en-US" sz="1200">
                          <a:effectLst/>
                        </a:rPr>
                      </a:br>
                      <a:r>
                        <a:rPr lang="en-US" sz="1200">
                          <a:effectLst/>
                        </a:rPr>
                        <a:t>        rule.setGrade(RuleConstant.FLOW_GRADE_QPS); 	// </a:t>
                      </a:r>
                      <a:r>
                        <a:rPr lang="zh-CN" sz="1200">
                          <a:effectLst/>
                        </a:rPr>
                        <a:t>根据</a:t>
                      </a:r>
                      <a:r>
                        <a:rPr lang="en-US" sz="1200">
                          <a:effectLst/>
                        </a:rPr>
                        <a:t>QPS</a:t>
                      </a:r>
                      <a:r>
                        <a:rPr lang="zh-CN" sz="1200">
                          <a:effectLst/>
                        </a:rPr>
                        <a:t>限流</a:t>
                      </a:r>
                      <a:r>
                        <a:rPr lang="en-US" sz="1200">
                          <a:effectLst/>
                        </a:rPr>
                        <a:t/>
                      </a:r>
                      <a:br>
                        <a:rPr lang="en-US" sz="1200">
                          <a:effectLst/>
                        </a:rPr>
                      </a:br>
                      <a:r>
                        <a:rPr lang="en-US" sz="1200">
                          <a:effectLst/>
                        </a:rPr>
                        <a:t>        rule.setCount(10); 			// </a:t>
                      </a:r>
                      <a:r>
                        <a:rPr lang="zh-CN" sz="1200">
                          <a:effectLst/>
                        </a:rPr>
                        <a:t>每秒允许</a:t>
                      </a:r>
                      <a:r>
                        <a:rPr lang="en-US" sz="1200">
                          <a:effectLst/>
                        </a:rPr>
                        <a:t>10</a:t>
                      </a:r>
                      <a:r>
                        <a:rPr lang="zh-CN" sz="1200">
                          <a:effectLst/>
                        </a:rPr>
                        <a:t>个请求</a:t>
                      </a:r>
                      <a:r>
                        <a:rPr lang="en-US" sz="1200">
                          <a:effectLst/>
                        </a:rPr>
                        <a:t/>
                      </a:r>
                      <a:br>
                        <a:rPr lang="en-US" sz="1200">
                          <a:effectLst/>
                        </a:rPr>
                      </a:br>
                      <a:r>
                        <a:rPr lang="en-US" sz="1200">
                          <a:effectLst/>
                        </a:rPr>
                        <a:t>        rules.add(rule); 				// </a:t>
                      </a:r>
                      <a:r>
                        <a:rPr lang="zh-CN" sz="1200">
                          <a:effectLst/>
                        </a:rPr>
                        <a:t>规则保存</a:t>
                      </a:r>
                      <a:r>
                        <a:rPr lang="en-US" sz="1200">
                          <a:effectLst/>
                        </a:rPr>
                        <a:t/>
                      </a:r>
                      <a:br>
                        <a:rPr lang="en-US" sz="1200">
                          <a:effectLst/>
                        </a:rPr>
                      </a:br>
                      <a:r>
                        <a:rPr lang="en-US" sz="1200">
                          <a:effectLst/>
                        </a:rPr>
                        <a:t>        FlowRuleManager.loadRules(rules); 		// </a:t>
                      </a:r>
                      <a:r>
                        <a:rPr lang="zh-CN" sz="1200">
                          <a:effectLst/>
                        </a:rPr>
                        <a:t>规则配置</a:t>
                      </a:r>
                      <a:r>
                        <a:rPr lang="en-US" sz="1200">
                          <a:effectLst/>
                        </a:rPr>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3721730590"/>
                  </a:ext>
                </a:extLst>
              </a:tr>
            </a:tbl>
          </a:graphicData>
        </a:graphic>
      </p:graphicFrame>
    </p:spTree>
    <p:extLst>
      <p:ext uri="{BB962C8B-B14F-4D97-AF65-F5344CB8AC3E}">
        <p14:creationId xmlns:p14="http://schemas.microsoft.com/office/powerpoint/2010/main" val="22352970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ResourceWrapper</a:t>
            </a:r>
            <a:r>
              <a:rPr lang="zh-CN" altLang="zh-CN"/>
              <a:t>继承结构</a:t>
            </a:r>
            <a:endParaRPr lang="zh-CN" altLang="en-US"/>
          </a:p>
        </p:txBody>
      </p:sp>
      <p:sp>
        <p:nvSpPr>
          <p:cNvPr id="3" name="内容占位符 2"/>
          <p:cNvSpPr>
            <a:spLocks noGrp="1"/>
          </p:cNvSpPr>
          <p:nvPr>
            <p:ph idx="1"/>
          </p:nvPr>
        </p:nvSpPr>
        <p:spPr/>
        <p:txBody>
          <a:bodyPr/>
          <a:lstStyle/>
          <a:p>
            <a:r>
              <a:rPr lang="zh-CN" altLang="zh-CN"/>
              <a:t>资源（</a:t>
            </a:r>
            <a:r>
              <a:rPr lang="en-US" altLang="zh-CN"/>
              <a:t>Resource</a:t>
            </a:r>
            <a:r>
              <a:rPr lang="zh-CN" altLang="zh-CN"/>
              <a:t>）是</a:t>
            </a:r>
            <a:r>
              <a:rPr lang="en-US" altLang="zh-CN"/>
              <a:t>Sentinel</a:t>
            </a:r>
            <a:r>
              <a:rPr lang="zh-CN" altLang="zh-CN"/>
              <a:t>中的一个重要组成，</a:t>
            </a:r>
            <a:r>
              <a:rPr lang="en-US" altLang="zh-CN"/>
              <a:t>Sentinel</a:t>
            </a:r>
            <a:r>
              <a:rPr lang="zh-CN" altLang="zh-CN"/>
              <a:t>通过资源来保护具体的业务接口或其他后台服务，管理者只需要资源为其配置具体的限流规则，而后所有的操作便可以由</a:t>
            </a:r>
            <a:r>
              <a:rPr lang="en-US" altLang="zh-CN"/>
              <a:t>Sentinel</a:t>
            </a:r>
            <a:r>
              <a:rPr lang="zh-CN" altLang="zh-CN"/>
              <a:t>负责管理，而</a:t>
            </a:r>
            <a:r>
              <a:rPr lang="en-US" altLang="zh-CN"/>
              <a:t>Sentinel</a:t>
            </a:r>
            <a:r>
              <a:rPr lang="zh-CN" altLang="zh-CN"/>
              <a:t>为了避免对原始代码的过多侵入，直接通过“</a:t>
            </a:r>
            <a:r>
              <a:rPr lang="en-US" altLang="zh-CN"/>
              <a:t>@SentinelResource</a:t>
            </a:r>
            <a:r>
              <a:rPr lang="zh-CN" altLang="zh-CN"/>
              <a:t>”注解进行资源标注，而在</a:t>
            </a:r>
            <a:r>
              <a:rPr lang="en-US" altLang="zh-CN"/>
              <a:t>Sentinel</a:t>
            </a:r>
            <a:r>
              <a:rPr lang="zh-CN" altLang="zh-CN"/>
              <a:t>内部每一个资源都使用</a:t>
            </a:r>
            <a:r>
              <a:rPr lang="en-US" altLang="zh-CN"/>
              <a:t>ResourceWrapper</a:t>
            </a:r>
            <a:r>
              <a:rPr lang="zh-CN" altLang="zh-CN"/>
              <a:t>对象包装</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46" y="2673148"/>
            <a:ext cx="11622095" cy="2588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41498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getResourceName()</a:t>
            </a:r>
            <a:r>
              <a:rPr lang="zh-CN" altLang="zh-CN"/>
              <a:t>源代码</a:t>
            </a:r>
            <a:endParaRPr lang="zh-CN" altLang="en-US"/>
          </a:p>
        </p:txBody>
      </p:sp>
      <p:sp>
        <p:nvSpPr>
          <p:cNvPr id="3" name="内容占位符 2"/>
          <p:cNvSpPr>
            <a:spLocks noGrp="1"/>
          </p:cNvSpPr>
          <p:nvPr>
            <p:ph idx="1"/>
          </p:nvPr>
        </p:nvSpPr>
        <p:spPr/>
        <p:txBody>
          <a:bodyPr>
            <a:normAutofit/>
          </a:bodyPr>
          <a:lstStyle/>
          <a:p>
            <a:r>
              <a:rPr lang="en-US" altLang="zh-CN" sz="2000"/>
              <a:t>ResourceWrapper</a:t>
            </a:r>
            <a:r>
              <a:rPr lang="zh-CN" altLang="zh-CN" sz="2000"/>
              <a:t>是一个抽象类，而后在此抽象类中提供有两个子类：</a:t>
            </a:r>
            <a:r>
              <a:rPr lang="en-US" altLang="zh-CN" sz="2000"/>
              <a:t>StringResourceWrapper</a:t>
            </a:r>
            <a:r>
              <a:rPr lang="zh-CN" altLang="zh-CN" sz="2000"/>
              <a:t>（对字符串进行包装）、</a:t>
            </a:r>
            <a:r>
              <a:rPr lang="en-US" altLang="zh-CN" sz="2000"/>
              <a:t>MethodResourceWrapper</a:t>
            </a:r>
            <a:r>
              <a:rPr lang="zh-CN" altLang="zh-CN" sz="2000"/>
              <a:t>（对方法调用进行包装），在</a:t>
            </a:r>
            <a:r>
              <a:rPr lang="en-US" altLang="zh-CN" sz="2000"/>
              <a:t>SentinelResourceAspect</a:t>
            </a:r>
            <a:r>
              <a:rPr lang="zh-CN" altLang="zh-CN" sz="2000"/>
              <a:t>类中通过父类（</a:t>
            </a:r>
            <a:r>
              <a:rPr lang="en-US" altLang="zh-CN" sz="2000"/>
              <a:t>AbstractSentinelAspectSupport</a:t>
            </a:r>
            <a:r>
              <a:rPr lang="zh-CN" altLang="zh-CN" sz="2000"/>
              <a:t>）定义的</a:t>
            </a:r>
            <a:r>
              <a:rPr lang="en-US" altLang="zh-CN" sz="2000"/>
              <a:t>getResourceName()</a:t>
            </a:r>
            <a:r>
              <a:rPr lang="zh-CN" altLang="zh-CN" sz="2000"/>
              <a:t>方法并根据“</a:t>
            </a:r>
            <a:r>
              <a:rPr lang="en-US" altLang="zh-CN" sz="2000"/>
              <a:t>@SentinelResource</a:t>
            </a:r>
            <a:r>
              <a:rPr lang="zh-CN" altLang="zh-CN" sz="2000"/>
              <a:t>”注解中的</a:t>
            </a:r>
            <a:r>
              <a:rPr lang="en-US" altLang="zh-CN" sz="2000"/>
              <a:t>value</a:t>
            </a:r>
            <a:r>
              <a:rPr lang="zh-CN" altLang="zh-CN" sz="2000"/>
              <a:t>属性实现资源的配置，而</a:t>
            </a:r>
            <a:r>
              <a:rPr lang="en-US" altLang="zh-CN" sz="2000"/>
              <a:t>getResourceName()</a:t>
            </a:r>
            <a:r>
              <a:rPr lang="zh-CN" altLang="zh-CN" sz="2000"/>
              <a:t>方法的实现源代码如下。</a:t>
            </a:r>
            <a:endParaRPr lang="zh-CN" altLang="en-US" sz="2000"/>
          </a:p>
        </p:txBody>
      </p:sp>
      <p:graphicFrame>
        <p:nvGraphicFramePr>
          <p:cNvPr id="4" name="表格 3"/>
          <p:cNvGraphicFramePr>
            <a:graphicFrameLocks noGrp="1"/>
          </p:cNvGraphicFramePr>
          <p:nvPr>
            <p:extLst/>
          </p:nvPr>
        </p:nvGraphicFramePr>
        <p:xfrm>
          <a:off x="340288" y="2374582"/>
          <a:ext cx="11521974" cy="4275599"/>
        </p:xfrm>
        <a:graphic>
          <a:graphicData uri="http://schemas.openxmlformats.org/drawingml/2006/table">
            <a:tbl>
              <a:tblPr firstRow="1" firstCol="1" lastRow="1" lastCol="1" bandRow="1" bandCol="1">
                <a:tableStyleId>{5940675A-B579-460E-94D1-54222C63F5DA}</a:tableStyleId>
              </a:tblPr>
              <a:tblGrid>
                <a:gridCol w="11521974">
                  <a:extLst>
                    <a:ext uri="{9D8B030D-6E8A-4147-A177-3AD203B41FA5}">
                      <a16:colId xmlns:a16="http://schemas.microsoft.com/office/drawing/2014/main" val="2591361826"/>
                    </a:ext>
                  </a:extLst>
                </a:gridCol>
              </a:tblGrid>
              <a:tr h="4275599">
                <a:tc>
                  <a:txBody>
                    <a:bodyPr/>
                    <a:lstStyle/>
                    <a:p>
                      <a:r>
                        <a:rPr lang="en-US" sz="1400">
                          <a:effectLst/>
                        </a:rPr>
                        <a:t>package com.alibaba.csp.sentinel.annotation.aspectj;</a:t>
                      </a:r>
                      <a:br>
                        <a:rPr lang="en-US" sz="1400">
                          <a:effectLst/>
                        </a:rPr>
                      </a:br>
                      <a:r>
                        <a:rPr lang="en-US" sz="1400">
                          <a:effectLst/>
                        </a:rPr>
                        <a:t>public abstract class AbstractSentinelAspectSupport {</a:t>
                      </a:r>
                      <a:br>
                        <a:rPr lang="en-US" sz="1400">
                          <a:effectLst/>
                        </a:rPr>
                      </a:br>
                      <a:r>
                        <a:rPr lang="en-US" sz="1400">
                          <a:effectLst/>
                        </a:rPr>
                        <a:t>    protected String getResourceName(String resourceName, /*@NonNull*/ Method method) {</a:t>
                      </a:r>
                      <a:br>
                        <a:rPr lang="en-US" sz="1400">
                          <a:effectLst/>
                        </a:rPr>
                      </a:br>
                      <a:r>
                        <a:rPr lang="en-US" sz="1400">
                          <a:effectLst/>
                        </a:rPr>
                        <a:t>        if (StringUtil.isNotBlank(resourceName)) {		// </a:t>
                      </a:r>
                      <a:r>
                        <a:rPr lang="zh-CN" sz="1400">
                          <a:effectLst/>
                        </a:rPr>
                        <a:t>字符串名称不为空</a:t>
                      </a:r>
                      <a:r>
                        <a:rPr lang="en-US" sz="1400">
                          <a:effectLst/>
                        </a:rPr>
                        <a:t/>
                      </a:r>
                      <a:br>
                        <a:rPr lang="en-US" sz="1400">
                          <a:effectLst/>
                        </a:rPr>
                      </a:br>
                      <a:r>
                        <a:rPr lang="en-US" sz="1400">
                          <a:effectLst/>
                        </a:rPr>
                        <a:t>            return resourceName; 				// </a:t>
                      </a:r>
                      <a:r>
                        <a:rPr lang="zh-CN" sz="1400">
                          <a:effectLst/>
                        </a:rPr>
                        <a:t>使用当前字符串</a:t>
                      </a:r>
                      <a:r>
                        <a:rPr lang="en-US" sz="1400">
                          <a:effectLst/>
                        </a:rPr>
                        <a:t/>
                      </a:r>
                      <a:br>
                        <a:rPr lang="en-US" sz="1400">
                          <a:effectLst/>
                        </a:rPr>
                      </a:br>
                      <a:r>
                        <a:rPr lang="en-US" sz="1400">
                          <a:effectLst/>
                        </a:rPr>
                        <a:t>        }</a:t>
                      </a:r>
                      <a:br>
                        <a:rPr lang="en-US" sz="1400">
                          <a:effectLst/>
                        </a:rPr>
                      </a:br>
                      <a:r>
                        <a:rPr lang="en-US" sz="1400">
                          <a:effectLst/>
                        </a:rPr>
                        <a:t>        return MethodUtil.resolveMethodName(method); 	// </a:t>
                      </a:r>
                      <a:r>
                        <a:rPr lang="zh-CN" sz="1400">
                          <a:effectLst/>
                        </a:rPr>
                        <a:t>解析方法名称</a:t>
                      </a:r>
                      <a:r>
                        <a:rPr lang="en-US" sz="1400">
                          <a:effectLst/>
                        </a:rPr>
                        <a:t/>
                      </a:r>
                      <a:br>
                        <a:rPr lang="en-US" sz="1400">
                          <a:effectLst/>
                        </a:rPr>
                      </a:br>
                      <a:r>
                        <a:rPr lang="en-US" sz="1400">
                          <a:effectLst/>
                        </a:rPr>
                        <a:t>    }}</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38713025"/>
                  </a:ext>
                </a:extLst>
              </a:tr>
            </a:tbl>
          </a:graphicData>
        </a:graphic>
      </p:graphicFrame>
      <p:pic>
        <p:nvPicPr>
          <p:cNvPr id="2049"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8996" y="3936181"/>
            <a:ext cx="7346287" cy="26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17333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插槽与插槽链</a:t>
            </a:r>
            <a:endParaRPr lang="zh-CN" altLang="en-US"/>
          </a:p>
        </p:txBody>
      </p:sp>
      <p:sp>
        <p:nvSpPr>
          <p:cNvPr id="3" name="内容占位符 2"/>
          <p:cNvSpPr>
            <a:spLocks noGrp="1"/>
          </p:cNvSpPr>
          <p:nvPr>
            <p:ph idx="1"/>
          </p:nvPr>
        </p:nvSpPr>
        <p:spPr/>
        <p:txBody>
          <a:bodyPr/>
          <a:lstStyle/>
          <a:p>
            <a:r>
              <a:rPr lang="en-US" altLang="zh-CN"/>
              <a:t>ProcessorSlot</a:t>
            </a:r>
            <a:r>
              <a:rPr lang="zh-CN" altLang="zh-CN"/>
              <a:t>（插槽）是</a:t>
            </a:r>
            <a:r>
              <a:rPr lang="en-US" altLang="zh-CN"/>
              <a:t>Sentinel</a:t>
            </a:r>
            <a:r>
              <a:rPr lang="zh-CN" altLang="zh-CN"/>
              <a:t>实现的核心所在，在</a:t>
            </a:r>
            <a:r>
              <a:rPr lang="en-US" altLang="zh-CN"/>
              <a:t>Sentinel</a:t>
            </a:r>
            <a:r>
              <a:rPr lang="zh-CN" altLang="zh-CN"/>
              <a:t>进行工作处理时，所有的操作流程都是围绕着</a:t>
            </a:r>
            <a:r>
              <a:rPr lang="en-US" altLang="zh-CN"/>
              <a:t>ProcessorSlotChain</a:t>
            </a:r>
            <a:r>
              <a:rPr lang="zh-CN" altLang="zh-CN"/>
              <a:t>（插槽链）展开的，每一个插槽都有各自的职责，他们通过一定的编排顺序来实现服务限流与降级的目的</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23" y="2016443"/>
            <a:ext cx="11167542" cy="4639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1938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DefaultSlotChainBuilder</a:t>
            </a:r>
            <a:r>
              <a:rPr lang="zh-CN" altLang="zh-CN"/>
              <a:t>子类源代码</a:t>
            </a:r>
            <a:endParaRPr lang="zh-CN" altLang="en-US"/>
          </a:p>
        </p:txBody>
      </p:sp>
      <p:graphicFrame>
        <p:nvGraphicFramePr>
          <p:cNvPr id="4" name="表格 3"/>
          <p:cNvGraphicFramePr>
            <a:graphicFrameLocks noGrp="1"/>
          </p:cNvGraphicFramePr>
          <p:nvPr>
            <p:extLst/>
          </p:nvPr>
        </p:nvGraphicFramePr>
        <p:xfrm>
          <a:off x="182345" y="849087"/>
          <a:ext cx="11804607" cy="5817720"/>
        </p:xfrm>
        <a:graphic>
          <a:graphicData uri="http://schemas.openxmlformats.org/drawingml/2006/table">
            <a:tbl>
              <a:tblPr firstRow="1" firstCol="1" lastRow="1" lastCol="1" bandRow="1" bandCol="1">
                <a:tableStyleId>{5940675A-B579-460E-94D1-54222C63F5DA}</a:tableStyleId>
              </a:tblPr>
              <a:tblGrid>
                <a:gridCol w="11804607">
                  <a:extLst>
                    <a:ext uri="{9D8B030D-6E8A-4147-A177-3AD203B41FA5}">
                      <a16:colId xmlns:a16="http://schemas.microsoft.com/office/drawing/2014/main" val="2371571364"/>
                    </a:ext>
                  </a:extLst>
                </a:gridCol>
              </a:tblGrid>
              <a:tr h="5817720">
                <a:tc>
                  <a:txBody>
                    <a:bodyPr/>
                    <a:lstStyle/>
                    <a:p>
                      <a:r>
                        <a:rPr lang="en-US" sz="1400">
                          <a:effectLst/>
                        </a:rPr>
                        <a:t>package com.alibaba.csp.sentinel.slots;</a:t>
                      </a:r>
                      <a:br>
                        <a:rPr lang="en-US" sz="1400">
                          <a:effectLst/>
                        </a:rPr>
                      </a:br>
                      <a:r>
                        <a:rPr lang="en-US" sz="1400">
                          <a:effectLst/>
                        </a:rPr>
                        <a:t>public class DefaultSlotChainBuilder implements SlotChainBuilder {</a:t>
                      </a:r>
                      <a:br>
                        <a:rPr lang="en-US" sz="1400">
                          <a:effectLst/>
                        </a:rPr>
                      </a:br>
                      <a:r>
                        <a:rPr lang="en-US" sz="1400">
                          <a:effectLst/>
                        </a:rPr>
                        <a:t>    @Override</a:t>
                      </a:r>
                      <a:br>
                        <a:rPr lang="en-US" sz="1400">
                          <a:effectLst/>
                        </a:rPr>
                      </a:br>
                      <a:r>
                        <a:rPr lang="en-US" sz="1400">
                          <a:effectLst/>
                        </a:rPr>
                        <a:t>    public ProcessorSlotChain build() {</a:t>
                      </a:r>
                      <a:br>
                        <a:rPr lang="en-US" sz="1400">
                          <a:effectLst/>
                        </a:rPr>
                      </a:br>
                      <a:r>
                        <a:rPr lang="en-US" sz="1400">
                          <a:effectLst/>
                        </a:rPr>
                        <a:t>        ProcessorSlotChain chain = new DefaultProcessorSlotChain();</a:t>
                      </a:r>
                      <a:br>
                        <a:rPr lang="en-US" sz="1400">
                          <a:effectLst/>
                        </a:rPr>
                      </a:br>
                      <a:r>
                        <a:rPr lang="en-US" sz="1400">
                          <a:effectLst/>
                        </a:rPr>
                        <a:t>        chain.addLast(new NodeSelectorSlot());	// </a:t>
                      </a:r>
                      <a:r>
                        <a:rPr lang="zh-CN" sz="1400">
                          <a:effectLst/>
                        </a:rPr>
                        <a:t>收集资源路径</a:t>
                      </a:r>
                      <a:r>
                        <a:rPr lang="en-US" sz="1400">
                          <a:effectLst/>
                        </a:rPr>
                        <a:t/>
                      </a:r>
                      <a:br>
                        <a:rPr lang="en-US" sz="1400">
                          <a:effectLst/>
                        </a:rPr>
                      </a:br>
                      <a:r>
                        <a:rPr lang="en-US" sz="1400">
                          <a:effectLst/>
                        </a:rPr>
                        <a:t>        chain.addLast(new ClusterBuilderSlot());	// </a:t>
                      </a:r>
                      <a:r>
                        <a:rPr lang="zh-CN" sz="1400">
                          <a:effectLst/>
                        </a:rPr>
                        <a:t>存储资源的统计信息与调用者信息</a:t>
                      </a:r>
                      <a:r>
                        <a:rPr lang="en-US" sz="1400">
                          <a:effectLst/>
                        </a:rPr>
                        <a:t/>
                      </a:r>
                      <a:br>
                        <a:rPr lang="en-US" sz="1400">
                          <a:effectLst/>
                        </a:rPr>
                      </a:br>
                      <a:r>
                        <a:rPr lang="en-US" sz="1400">
                          <a:effectLst/>
                        </a:rPr>
                        <a:t>        chain.addLast(new LogSlot());		// </a:t>
                      </a:r>
                      <a:r>
                        <a:rPr lang="zh-CN" sz="1400">
                          <a:effectLst/>
                        </a:rPr>
                        <a:t>日志处理</a:t>
                      </a:r>
                      <a:r>
                        <a:rPr lang="en-US" sz="1400">
                          <a:effectLst/>
                        </a:rPr>
                        <a:t/>
                      </a:r>
                      <a:br>
                        <a:rPr lang="en-US" sz="1400">
                          <a:effectLst/>
                        </a:rPr>
                      </a:br>
                      <a:r>
                        <a:rPr lang="en-US" sz="1400">
                          <a:effectLst/>
                        </a:rPr>
                        <a:t>        chain.addLast(new StatisticSlot());		// </a:t>
                      </a:r>
                      <a:r>
                        <a:rPr lang="zh-CN" sz="1400">
                          <a:effectLst/>
                        </a:rPr>
                        <a:t>核心插槽，实现各种纬度的实时监控统计</a:t>
                      </a:r>
                      <a:r>
                        <a:rPr lang="en-US" sz="1400">
                          <a:effectLst/>
                        </a:rPr>
                        <a:t/>
                      </a:r>
                      <a:br>
                        <a:rPr lang="en-US" sz="1400">
                          <a:effectLst/>
                        </a:rPr>
                      </a:br>
                      <a:r>
                        <a:rPr lang="en-US" sz="1400">
                          <a:effectLst/>
                        </a:rPr>
                        <a:t>        // </a:t>
                      </a:r>
                      <a:r>
                        <a:rPr lang="zh-CN" sz="1400">
                          <a:effectLst/>
                        </a:rPr>
                        <a:t>以下操作为限流保护处理插槽，将依据之前的统计结果判断是否启用</a:t>
                      </a:r>
                      <a:r>
                        <a:rPr lang="en-US" sz="1400">
                          <a:effectLst/>
                        </a:rPr>
                        <a:t/>
                      </a:r>
                      <a:br>
                        <a:rPr lang="en-US" sz="1400">
                          <a:effectLst/>
                        </a:rPr>
                      </a:br>
                      <a:r>
                        <a:rPr lang="en-US" sz="1400">
                          <a:effectLst/>
                        </a:rPr>
                        <a:t>        chain.addLast(new AuthoritySlot());		// </a:t>
                      </a:r>
                      <a:r>
                        <a:rPr lang="zh-CN" sz="1400">
                          <a:effectLst/>
                        </a:rPr>
                        <a:t>授权处理插槽</a:t>
                      </a:r>
                      <a:r>
                        <a:rPr lang="en-US" sz="1400">
                          <a:effectLst/>
                        </a:rPr>
                        <a:t/>
                      </a:r>
                      <a:br>
                        <a:rPr lang="en-US" sz="1400">
                          <a:effectLst/>
                        </a:rPr>
                      </a:br>
                      <a:r>
                        <a:rPr lang="en-US" sz="1400">
                          <a:effectLst/>
                        </a:rPr>
                        <a:t>        chain.addLast(new SystemSlot());		// </a:t>
                      </a:r>
                      <a:r>
                        <a:rPr lang="zh-CN" sz="1400">
                          <a:effectLst/>
                        </a:rPr>
                        <a:t>系统规则插槽</a:t>
                      </a:r>
                      <a:r>
                        <a:rPr lang="en-US" sz="1400">
                          <a:effectLst/>
                        </a:rPr>
                        <a:t/>
                      </a:r>
                      <a:br>
                        <a:rPr lang="en-US" sz="1400">
                          <a:effectLst/>
                        </a:rPr>
                      </a:br>
                      <a:r>
                        <a:rPr lang="en-US" sz="1400">
                          <a:effectLst/>
                        </a:rPr>
                        <a:t>        chain.addLast(new FlowSlot());		// </a:t>
                      </a:r>
                      <a:r>
                        <a:rPr lang="zh-CN" sz="1400">
                          <a:effectLst/>
                        </a:rPr>
                        <a:t>流控规则插槽</a:t>
                      </a:r>
                      <a:r>
                        <a:rPr lang="en-US" sz="1400">
                          <a:effectLst/>
                        </a:rPr>
                        <a:t/>
                      </a:r>
                      <a:br>
                        <a:rPr lang="en-US" sz="1400">
                          <a:effectLst/>
                        </a:rPr>
                      </a:br>
                      <a:r>
                        <a:rPr lang="en-US" sz="1400">
                          <a:effectLst/>
                        </a:rPr>
                        <a:t>        chain.addLast(new DegradeSlot());		// </a:t>
                      </a:r>
                      <a:r>
                        <a:rPr lang="zh-CN" sz="1400">
                          <a:effectLst/>
                        </a:rPr>
                        <a:t>降级规则插槽</a:t>
                      </a:r>
                      <a:r>
                        <a:rPr lang="en-US" sz="1400">
                          <a:effectLst/>
                        </a:rPr>
                        <a:t/>
                      </a:r>
                      <a:br>
                        <a:rPr lang="en-US" sz="1400">
                          <a:effectLst/>
                        </a:rPr>
                      </a:br>
                      <a:r>
                        <a:rPr lang="en-US" sz="1400">
                          <a:effectLst/>
                        </a:rPr>
                        <a:t>        return chain;</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129447037"/>
                  </a:ext>
                </a:extLst>
              </a:tr>
            </a:tbl>
          </a:graphicData>
        </a:graphic>
      </p:graphicFrame>
    </p:spTree>
    <p:extLst>
      <p:ext uri="{BB962C8B-B14F-4D97-AF65-F5344CB8AC3E}">
        <p14:creationId xmlns:p14="http://schemas.microsoft.com/office/powerpoint/2010/main" val="762253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Node</a:t>
            </a:r>
            <a:r>
              <a:rPr lang="zh-CN" altLang="zh-CN"/>
              <a:t>接口继承结构</a:t>
            </a:r>
            <a:endParaRPr lang="zh-CN" altLang="en-US"/>
          </a:p>
        </p:txBody>
      </p:sp>
      <p:sp>
        <p:nvSpPr>
          <p:cNvPr id="3" name="内容占位符 2"/>
          <p:cNvSpPr>
            <a:spLocks noGrp="1"/>
          </p:cNvSpPr>
          <p:nvPr>
            <p:ph idx="1"/>
          </p:nvPr>
        </p:nvSpPr>
        <p:spPr/>
        <p:txBody>
          <a:bodyPr/>
          <a:lstStyle/>
          <a:p>
            <a:r>
              <a:rPr lang="en-US" altLang="zh-CN"/>
              <a:t>Sentinel</a:t>
            </a:r>
            <a:r>
              <a:rPr lang="zh-CN" altLang="zh-CN"/>
              <a:t>中的所有统计数据操作全部由</a:t>
            </a:r>
            <a:r>
              <a:rPr lang="en-US" altLang="zh-CN"/>
              <a:t>Node</a:t>
            </a:r>
            <a:r>
              <a:rPr lang="zh-CN" altLang="zh-CN"/>
              <a:t>来进行保存，正是因为有了这些具体的节点操作数据，在</a:t>
            </a:r>
            <a:r>
              <a:rPr lang="en-US" altLang="zh-CN"/>
              <a:t>Sentinel</a:t>
            </a:r>
            <a:r>
              <a:rPr lang="zh-CN" altLang="zh-CN"/>
              <a:t>中才可以实现流控、服务降级等一系列的操作</a:t>
            </a:r>
            <a:r>
              <a:rPr lang="zh-CN" altLang="zh-CN" smtClean="0"/>
              <a:t>，这</a:t>
            </a:r>
            <a:r>
              <a:rPr lang="zh-CN" altLang="zh-CN"/>
              <a:t>些类的具体作用如下所示</a:t>
            </a:r>
            <a:r>
              <a:rPr lang="zh-CN" altLang="zh-CN" smtClean="0"/>
              <a:t>：</a:t>
            </a:r>
            <a:endParaRPr lang="en-US" altLang="zh-CN" smtClean="0"/>
          </a:p>
          <a:p>
            <a:pPr lvl="1"/>
            <a:r>
              <a:rPr lang="en-US" altLang="zh-CN" sz="1600"/>
              <a:t>StatisticNode</a:t>
            </a:r>
            <a:r>
              <a:rPr lang="zh-CN" altLang="en-US" sz="1600"/>
              <a:t>：执行资源统计操作节点；</a:t>
            </a:r>
          </a:p>
          <a:p>
            <a:pPr lvl="1"/>
            <a:r>
              <a:rPr lang="en-US" altLang="zh-CN" sz="1600"/>
              <a:t>ClusterNode</a:t>
            </a:r>
            <a:r>
              <a:rPr lang="zh-CN" altLang="en-US" sz="1600"/>
              <a:t>：保存了某一个资源总体的运行时统计信息，不同上下文的相同资源会共享同一个</a:t>
            </a:r>
            <a:r>
              <a:rPr lang="en-US" altLang="zh-CN" sz="1600"/>
              <a:t>ClusterNode</a:t>
            </a:r>
            <a:r>
              <a:rPr lang="zh-CN" altLang="en-US" sz="1600"/>
              <a:t>；</a:t>
            </a:r>
          </a:p>
          <a:p>
            <a:pPr lvl="1"/>
            <a:r>
              <a:rPr lang="en-US" altLang="zh-CN" sz="1600"/>
              <a:t>DefaultNode</a:t>
            </a:r>
            <a:r>
              <a:rPr lang="zh-CN" altLang="en-US" sz="1600"/>
              <a:t>：持有指定上下文中的统计信息，在该节点下有可能会包含有多个子节点，同时每个</a:t>
            </a:r>
            <a:r>
              <a:rPr lang="en-US" altLang="zh-CN" sz="1600"/>
              <a:t>DefaultNode</a:t>
            </a:r>
            <a:r>
              <a:rPr lang="zh-CN" altLang="en-US" sz="1600"/>
              <a:t>节点都会关联一个</a:t>
            </a:r>
            <a:r>
              <a:rPr lang="en-US" altLang="zh-CN" sz="1600"/>
              <a:t>ClusterNode</a:t>
            </a:r>
            <a:r>
              <a:rPr lang="zh-CN" altLang="en-US" sz="1600"/>
              <a:t>节点；</a:t>
            </a:r>
          </a:p>
          <a:p>
            <a:pPr lvl="1"/>
            <a:r>
              <a:rPr lang="en-US" altLang="zh-CN" sz="1600"/>
              <a:t>EntranceNode</a:t>
            </a:r>
            <a:r>
              <a:rPr lang="zh-CN" altLang="en-US" sz="1600"/>
              <a:t>：表示调用链树的入口节点，通过其可以获取调用链树中的所有子节点。</a:t>
            </a:r>
          </a:p>
          <a:p>
            <a:pPr lvl="1"/>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59" y="3383888"/>
            <a:ext cx="11346270" cy="322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02584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StatisticSlot.entry()</a:t>
            </a:r>
            <a:r>
              <a:rPr lang="zh-CN" altLang="zh-CN"/>
              <a:t>实现源代码</a:t>
            </a:r>
            <a:endParaRPr lang="zh-CN" altLang="en-US"/>
          </a:p>
        </p:txBody>
      </p:sp>
      <p:graphicFrame>
        <p:nvGraphicFramePr>
          <p:cNvPr id="4" name="表格 3"/>
          <p:cNvGraphicFramePr>
            <a:graphicFrameLocks noGrp="1"/>
          </p:cNvGraphicFramePr>
          <p:nvPr>
            <p:extLst/>
          </p:nvPr>
        </p:nvGraphicFramePr>
        <p:xfrm>
          <a:off x="235020" y="849087"/>
          <a:ext cx="11743620" cy="5930900"/>
        </p:xfrm>
        <a:graphic>
          <a:graphicData uri="http://schemas.openxmlformats.org/drawingml/2006/table">
            <a:tbl>
              <a:tblPr firstRow="1" firstCol="1" lastRow="1" lastCol="1" bandRow="1" bandCol="1">
                <a:tableStyleId>{5940675A-B579-460E-94D1-54222C63F5DA}</a:tableStyleId>
              </a:tblPr>
              <a:tblGrid>
                <a:gridCol w="11743620">
                  <a:extLst>
                    <a:ext uri="{9D8B030D-6E8A-4147-A177-3AD203B41FA5}">
                      <a16:colId xmlns:a16="http://schemas.microsoft.com/office/drawing/2014/main" val="4218914660"/>
                    </a:ext>
                  </a:extLst>
                </a:gridCol>
              </a:tblGrid>
              <a:tr h="5930900">
                <a:tc>
                  <a:txBody>
                    <a:bodyPr/>
                    <a:lstStyle/>
                    <a:p>
                      <a:r>
                        <a:rPr lang="en-US" sz="900">
                          <a:effectLst/>
                        </a:rPr>
                        <a:t>package com.alibaba.csp.sentinel.slots.statistic;public class StatisticSlot extends AbstractLinkedProcessorSlot&lt;DefaultNode&gt; {</a:t>
                      </a:r>
                      <a:br>
                        <a:rPr lang="en-US" sz="900">
                          <a:effectLst/>
                        </a:rPr>
                      </a:br>
                      <a:r>
                        <a:rPr lang="en-US" sz="900">
                          <a:effectLst/>
                        </a:rPr>
                        <a:t>    @Override</a:t>
                      </a:r>
                      <a:br>
                        <a:rPr lang="en-US" sz="900">
                          <a:effectLst/>
                        </a:rPr>
                      </a:br>
                      <a:r>
                        <a:rPr lang="en-US" sz="900">
                          <a:effectLst/>
                        </a:rPr>
                        <a:t>    public void entry(Context context, ResourceWrapper resourceWrapper, 	DefaultNode node, int count,  boolean prioritized, 	Object... args) throws Throwable {</a:t>
                      </a:r>
                      <a:br>
                        <a:rPr lang="en-US" sz="900">
                          <a:effectLst/>
                        </a:rPr>
                      </a:br>
                      <a:r>
                        <a:rPr lang="en-US" sz="900">
                          <a:effectLst/>
                        </a:rPr>
                        <a:t>        try { 					// </a:t>
                      </a:r>
                      <a:r>
                        <a:rPr lang="zh-CN" sz="900">
                          <a:effectLst/>
                        </a:rPr>
                        <a:t>做一些相关的检查</a:t>
                      </a:r>
                      <a:r>
                        <a:rPr lang="en-US" sz="900">
                          <a:effectLst/>
                        </a:rPr>
                        <a:t/>
                      </a:r>
                      <a:br>
                        <a:rPr lang="en-US" sz="900">
                          <a:effectLst/>
                        </a:rPr>
                      </a:br>
                      <a:r>
                        <a:rPr lang="en-US" sz="900">
                          <a:effectLst/>
                        </a:rPr>
                        <a:t>            fireEntry(context, resourceWrapper, node, count, prioritized, args);</a:t>
                      </a:r>
                      <a:br>
                        <a:rPr lang="en-US" sz="900">
                          <a:effectLst/>
                        </a:rPr>
                      </a:br>
                      <a:r>
                        <a:rPr lang="en-US" sz="900">
                          <a:effectLst/>
                        </a:rPr>
                        <a:t>            node.increaseThreadNum();		// </a:t>
                      </a:r>
                      <a:r>
                        <a:rPr lang="zh-CN" sz="900">
                          <a:effectLst/>
                        </a:rPr>
                        <a:t>请求线程数量增长</a:t>
                      </a:r>
                      <a:r>
                        <a:rPr lang="en-US" sz="900">
                          <a:effectLst/>
                        </a:rPr>
                        <a:t/>
                      </a:r>
                      <a:br>
                        <a:rPr lang="en-US" sz="900">
                          <a:effectLst/>
                        </a:rPr>
                      </a:br>
                      <a:r>
                        <a:rPr lang="en-US" sz="900">
                          <a:effectLst/>
                        </a:rPr>
                        <a:t>            node.addPassRequest(count); 		// </a:t>
                      </a:r>
                      <a:r>
                        <a:rPr lang="zh-CN" sz="900">
                          <a:effectLst/>
                        </a:rPr>
                        <a:t>追加通过请求数量</a:t>
                      </a:r>
                      <a:r>
                        <a:rPr lang="en-US" sz="900">
                          <a:effectLst/>
                        </a:rPr>
                        <a:t/>
                      </a:r>
                      <a:br>
                        <a:rPr lang="en-US" sz="900">
                          <a:effectLst/>
                        </a:rPr>
                      </a:br>
                      <a:r>
                        <a:rPr lang="en-US" sz="900">
                          <a:effectLst/>
                        </a:rPr>
                        <a:t>            if (context.getCurEntry().getOriginNode() != null) {	// </a:t>
                      </a:r>
                      <a:r>
                        <a:rPr lang="zh-CN" sz="900">
                          <a:effectLst/>
                        </a:rPr>
                        <a:t>获取来源节点</a:t>
                      </a:r>
                      <a:r>
                        <a:rPr lang="en-US" sz="900">
                          <a:effectLst/>
                        </a:rPr>
                        <a:t/>
                      </a:r>
                      <a:br>
                        <a:rPr lang="en-US" sz="900">
                          <a:effectLst/>
                        </a:rPr>
                      </a:br>
                      <a:r>
                        <a:rPr lang="en-US" sz="900">
                          <a:effectLst/>
                        </a:rPr>
                        <a:t>                context.getCurEntry().getOriginNode().increaseThreadNum();</a:t>
                      </a:r>
                      <a:br>
                        <a:rPr lang="en-US" sz="900">
                          <a:effectLst/>
                        </a:rPr>
                      </a:br>
                      <a:r>
                        <a:rPr lang="en-US" sz="900">
                          <a:effectLst/>
                        </a:rPr>
                        <a:t>                context.getCurEntry().getOriginNode().addPassRequest(count);</a:t>
                      </a:r>
                      <a:br>
                        <a:rPr lang="en-US" sz="900">
                          <a:effectLst/>
                        </a:rPr>
                      </a:br>
                      <a:r>
                        <a:rPr lang="en-US" sz="900">
                          <a:effectLst/>
                        </a:rPr>
                        <a:t>            }</a:t>
                      </a:r>
                      <a:br>
                        <a:rPr lang="en-US" sz="900">
                          <a:effectLst/>
                        </a:rPr>
                      </a:br>
                      <a:r>
                        <a:rPr lang="en-US" sz="900">
                          <a:effectLst/>
                        </a:rPr>
                        <a:t>            if (resourceWrapper.getEntryType() == EntryType.IN) {	// </a:t>
                      </a:r>
                      <a:r>
                        <a:rPr lang="zh-CN" sz="900">
                          <a:effectLst/>
                        </a:rPr>
                        <a:t>判断进入类型</a:t>
                      </a:r>
                      <a:r>
                        <a:rPr lang="en-US" sz="900">
                          <a:effectLst/>
                        </a:rPr>
                        <a:t/>
                      </a:r>
                      <a:br>
                        <a:rPr lang="en-US" sz="900">
                          <a:effectLst/>
                        </a:rPr>
                      </a:br>
                      <a:r>
                        <a:rPr lang="en-US" sz="900">
                          <a:effectLst/>
                        </a:rPr>
                        <a:t>                Constants.ENTRY_NODE.increaseThreadNum();</a:t>
                      </a:r>
                      <a:br>
                        <a:rPr lang="en-US" sz="900">
                          <a:effectLst/>
                        </a:rPr>
                      </a:br>
                      <a:r>
                        <a:rPr lang="en-US" sz="900">
                          <a:effectLst/>
                        </a:rPr>
                        <a:t>                Constants.ENTRY_NODE.addPassRequest(count);</a:t>
                      </a:r>
                      <a:br>
                        <a:rPr lang="en-US" sz="900">
                          <a:effectLst/>
                        </a:rPr>
                      </a:br>
                      <a:r>
                        <a:rPr lang="en-US" sz="900">
                          <a:effectLst/>
                        </a:rPr>
                        <a:t>            }</a:t>
                      </a:r>
                      <a:br>
                        <a:rPr lang="en-US" sz="900">
                          <a:effectLst/>
                        </a:rPr>
                      </a:br>
                      <a:r>
                        <a:rPr lang="en-US" sz="900">
                          <a:effectLst/>
                        </a:rPr>
                        <a:t>            for (ProcessorSlotEntryCallback&lt;DefaultNode&gt; handler : 		StatisticSlotCallbackRegistry.getEntryCallbacks()) {// </a:t>
                      </a:r>
                      <a:r>
                        <a:rPr lang="zh-CN" sz="900">
                          <a:effectLst/>
                        </a:rPr>
                        <a:t>回调处理</a:t>
                      </a:r>
                      <a:r>
                        <a:rPr lang="en-US" sz="900">
                          <a:effectLst/>
                        </a:rPr>
                        <a:t/>
                      </a:r>
                      <a:br>
                        <a:rPr lang="en-US" sz="900">
                          <a:effectLst/>
                        </a:rPr>
                      </a:br>
                      <a:r>
                        <a:rPr lang="en-US" sz="900">
                          <a:effectLst/>
                        </a:rPr>
                        <a:t>                handler.onPass(context, resourceWrapper, node, count, args);</a:t>
                      </a:r>
                      <a:br>
                        <a:rPr lang="en-US" sz="900">
                          <a:effectLst/>
                        </a:rPr>
                      </a:br>
                      <a:r>
                        <a:rPr lang="en-US" sz="900">
                          <a:effectLst/>
                        </a:rPr>
                        <a:t>            }</a:t>
                      </a:r>
                      <a:br>
                        <a:rPr lang="en-US" sz="900">
                          <a:effectLst/>
                        </a:rPr>
                      </a:br>
                      <a:r>
                        <a:rPr lang="en-US" sz="900">
                          <a:effectLst/>
                        </a:rPr>
                        <a:t>        } catch (PriorityWaitException ex) { …</a:t>
                      </a:r>
                      <a:br>
                        <a:rPr lang="en-US" sz="900">
                          <a:effectLst/>
                        </a:rPr>
                      </a:br>
                      <a:r>
                        <a:rPr lang="en-US" sz="900">
                          <a:effectLst/>
                        </a:rPr>
                        <a:t>        } catch (BlockException e) {				// </a:t>
                      </a:r>
                      <a:r>
                        <a:rPr lang="zh-CN" sz="900">
                          <a:effectLst/>
                        </a:rPr>
                        <a:t>阻断异常</a:t>
                      </a:r>
                      <a:r>
                        <a:rPr lang="en-US" sz="900">
                          <a:effectLst/>
                        </a:rPr>
                        <a:t/>
                      </a:r>
                      <a:br>
                        <a:rPr lang="en-US" sz="900">
                          <a:effectLst/>
                        </a:rPr>
                      </a:br>
                      <a:r>
                        <a:rPr lang="en-US" sz="900">
                          <a:effectLst/>
                        </a:rPr>
                        <a:t>            context.getCurEntry().setError(e); 			// </a:t>
                      </a:r>
                      <a:r>
                        <a:rPr lang="zh-CN" sz="900">
                          <a:effectLst/>
                        </a:rPr>
                        <a:t>设置错误信息</a:t>
                      </a:r>
                      <a:r>
                        <a:rPr lang="en-US" sz="900">
                          <a:effectLst/>
                        </a:rPr>
                        <a:t/>
                      </a:r>
                      <a:br>
                        <a:rPr lang="en-US" sz="900">
                          <a:effectLst/>
                        </a:rPr>
                      </a:br>
                      <a:r>
                        <a:rPr lang="en-US" sz="900">
                          <a:effectLst/>
                        </a:rPr>
                        <a:t>            node.increaseBlockQps(count); 				// </a:t>
                      </a:r>
                      <a:r>
                        <a:rPr lang="zh-CN" sz="900">
                          <a:effectLst/>
                        </a:rPr>
                        <a:t>拦截数自增</a:t>
                      </a:r>
                      <a:r>
                        <a:rPr lang="en-US" sz="900">
                          <a:effectLst/>
                        </a:rPr>
                        <a:t/>
                      </a:r>
                      <a:br>
                        <a:rPr lang="en-US" sz="900">
                          <a:effectLst/>
                        </a:rPr>
                      </a:br>
                      <a:r>
                        <a:rPr lang="en-US" sz="900">
                          <a:effectLst/>
                        </a:rPr>
                        <a:t>            if (context.getCurEntry().getOriginNode() != null) {</a:t>
                      </a:r>
                      <a:br>
                        <a:rPr lang="en-US" sz="900">
                          <a:effectLst/>
                        </a:rPr>
                      </a:br>
                      <a:r>
                        <a:rPr lang="en-US" sz="900">
                          <a:effectLst/>
                        </a:rPr>
                        <a:t>                context.getCurEntry().getOriginNode().increaseBlockQps(count);</a:t>
                      </a:r>
                      <a:br>
                        <a:rPr lang="en-US" sz="900">
                          <a:effectLst/>
                        </a:rPr>
                      </a:br>
                      <a:r>
                        <a:rPr lang="en-US" sz="900">
                          <a:effectLst/>
                        </a:rPr>
                        <a:t>            }</a:t>
                      </a:r>
                      <a:br>
                        <a:rPr lang="en-US" sz="900">
                          <a:effectLst/>
                        </a:rPr>
                      </a:br>
                      <a:r>
                        <a:rPr lang="en-US" sz="900">
                          <a:effectLst/>
                        </a:rPr>
                        <a:t>            if (resourceWrapper.getEntryType() == EntryType.IN) {</a:t>
                      </a:r>
                      <a:br>
                        <a:rPr lang="en-US" sz="900">
                          <a:effectLst/>
                        </a:rPr>
                      </a:br>
                      <a:r>
                        <a:rPr lang="en-US" sz="900">
                          <a:effectLst/>
                        </a:rPr>
                        <a:t>                Constants.ENTRY_NODE.increaseBlockQps(count);</a:t>
                      </a:r>
                      <a:br>
                        <a:rPr lang="en-US" sz="900">
                          <a:effectLst/>
                        </a:rPr>
                      </a:br>
                      <a:r>
                        <a:rPr lang="en-US" sz="900">
                          <a:effectLst/>
                        </a:rPr>
                        <a:t>            }</a:t>
                      </a:r>
                      <a:br>
                        <a:rPr lang="en-US" sz="900">
                          <a:effectLst/>
                        </a:rPr>
                      </a:br>
                      <a:r>
                        <a:rPr lang="en-US" sz="900">
                          <a:effectLst/>
                        </a:rPr>
                        <a:t>            for (ProcessorSlotEntryCallback&lt;DefaultNode&gt; handler : 		StatisticSlotCallbackRegistry.getEntryCallbacks()) {</a:t>
                      </a:r>
                      <a:br>
                        <a:rPr lang="en-US" sz="900">
                          <a:effectLst/>
                        </a:rPr>
                      </a:br>
                      <a:r>
                        <a:rPr lang="en-US" sz="900">
                          <a:effectLst/>
                        </a:rPr>
                        <a:t>                handler.onBlocked(e, context, resourceWrapper, node, count, args);</a:t>
                      </a:r>
                      <a:br>
                        <a:rPr lang="en-US" sz="900">
                          <a:effectLst/>
                        </a:rPr>
                      </a:br>
                      <a:r>
                        <a:rPr lang="en-US" sz="900">
                          <a:effectLst/>
                        </a:rPr>
                        <a:t>            }</a:t>
                      </a:r>
                      <a:br>
                        <a:rPr lang="en-US" sz="900">
                          <a:effectLst/>
                        </a:rPr>
                      </a:br>
                      <a:r>
                        <a:rPr lang="en-US" sz="900">
                          <a:effectLst/>
                        </a:rPr>
                        <a:t>            throw e;</a:t>
                      </a:r>
                      <a:br>
                        <a:rPr lang="en-US" sz="900">
                          <a:effectLst/>
                        </a:rPr>
                      </a:br>
                      <a:r>
                        <a:rPr lang="en-US" sz="900">
                          <a:effectLst/>
                        </a:rPr>
                        <a:t>        } catch (Throwable e) { … }</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7397" marR="67397" marT="0" marB="0"/>
                </a:tc>
                <a:extLst>
                  <a:ext uri="{0D108BD9-81ED-4DB2-BD59-A6C34878D82A}">
                    <a16:rowId xmlns:a16="http://schemas.microsoft.com/office/drawing/2014/main" val="2476012508"/>
                  </a:ext>
                </a:extLst>
              </a:tr>
            </a:tbl>
          </a:graphicData>
        </a:graphic>
      </p:graphicFrame>
    </p:spTree>
    <p:extLst>
      <p:ext uri="{BB962C8B-B14F-4D97-AF65-F5344CB8AC3E}">
        <p14:creationId xmlns:p14="http://schemas.microsoft.com/office/powerpoint/2010/main" val="3228897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防护规则</a:t>
            </a:r>
            <a:endParaRPr lang="zh-CN" altLang="en-US"/>
          </a:p>
        </p:txBody>
      </p:sp>
      <p:sp>
        <p:nvSpPr>
          <p:cNvPr id="3" name="内容占位符 2"/>
          <p:cNvSpPr>
            <a:spLocks noGrp="1"/>
          </p:cNvSpPr>
          <p:nvPr>
            <p:ph idx="1"/>
          </p:nvPr>
        </p:nvSpPr>
        <p:spPr/>
        <p:txBody>
          <a:bodyPr/>
          <a:lstStyle/>
          <a:p>
            <a:r>
              <a:rPr lang="en-US" altLang="zh-CN"/>
              <a:t>StatisticSlot</a:t>
            </a:r>
            <a:r>
              <a:rPr lang="zh-CN" altLang="zh-CN"/>
              <a:t>仅仅实现了访问量的统计，而真正的流控处理操作则肯定要通过</a:t>
            </a:r>
            <a:r>
              <a:rPr lang="en-US" altLang="zh-CN"/>
              <a:t>FlowSlot</a:t>
            </a:r>
            <a:r>
              <a:rPr lang="zh-CN" altLang="zh-CN"/>
              <a:t>插槽类来完成，而且在每次限流时实际上都会存在有若干规则，这些规则主要通过</a:t>
            </a:r>
            <a:r>
              <a:rPr lang="en-US" altLang="zh-CN"/>
              <a:t>Rule</a:t>
            </a:r>
            <a:r>
              <a:rPr lang="zh-CN" altLang="zh-CN"/>
              <a:t>接口进行配置</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30" y="2083228"/>
            <a:ext cx="11593527" cy="219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5612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Sentinel</a:t>
            </a:r>
            <a:r>
              <a:rPr lang="zh-CN" altLang="en-US" smtClean="0"/>
              <a:t>与</a:t>
            </a:r>
            <a:r>
              <a:rPr lang="en-US" altLang="zh-CN" smtClean="0"/>
              <a:t>Hystrix</a:t>
            </a:r>
            <a:endParaRPr lang="zh-CN" altLang="en-US"/>
          </a:p>
        </p:txBody>
      </p:sp>
      <p:sp>
        <p:nvSpPr>
          <p:cNvPr id="3" name="内容占位符 2"/>
          <p:cNvSpPr>
            <a:spLocks noGrp="1"/>
          </p:cNvSpPr>
          <p:nvPr>
            <p:ph idx="1"/>
          </p:nvPr>
        </p:nvSpPr>
        <p:spPr/>
        <p:txBody>
          <a:bodyPr/>
          <a:lstStyle/>
          <a:p>
            <a:r>
              <a:rPr lang="en-US" altLang="zh-CN"/>
              <a:t>Sentinel</a:t>
            </a:r>
            <a:r>
              <a:rPr lang="zh-CN" altLang="zh-CN"/>
              <a:t>与</a:t>
            </a:r>
            <a:r>
              <a:rPr lang="en-US" altLang="zh-CN"/>
              <a:t>Hystrix</a:t>
            </a:r>
            <a:r>
              <a:rPr lang="zh-CN" altLang="zh-CN"/>
              <a:t>在实现原则上是相同的，当检测到调用链路中某个资源出现不稳定的表现（例如：请求响应时间长或异常比例升高的时候），则对这个资源的调用进行限制，让请求快速失败，避免影响到其它的资源而导致级联故障，但是</a:t>
            </a:r>
            <a:r>
              <a:rPr lang="en-US" altLang="zh-CN"/>
              <a:t>Hystrix</a:t>
            </a:r>
            <a:r>
              <a:rPr lang="zh-CN" altLang="zh-CN"/>
              <a:t>是通过线程池隔离的方式实现的，虽然可以有效的实现资源之间的彻底隔离，但是也会增加线程切换的成本，同时过多的线程池也会导致线程数量增多，而</a:t>
            </a:r>
            <a:r>
              <a:rPr lang="en-US" altLang="zh-CN"/>
              <a:t>Sentinel</a:t>
            </a:r>
            <a:r>
              <a:rPr lang="zh-CN" altLang="zh-CN"/>
              <a:t>并没有采用这样的线程池隔离策略，而是针对于微服务访问中可能存在的问题采取了不同的实现手段</a:t>
            </a:r>
            <a:r>
              <a:rPr lang="zh-CN" altLang="zh-CN" smtClean="0"/>
              <a:t>：</a:t>
            </a:r>
            <a:endParaRPr lang="en-US" altLang="zh-CN" smtClean="0"/>
          </a:p>
          <a:p>
            <a:pPr lvl="1"/>
            <a:r>
              <a:rPr lang="zh-CN" altLang="zh-CN"/>
              <a:t>通过并发线程数进行限制：</a:t>
            </a:r>
            <a:r>
              <a:rPr lang="en-US" altLang="zh-CN"/>
              <a:t>Sentinel</a:t>
            </a:r>
            <a:r>
              <a:rPr lang="zh-CN" altLang="zh-CN"/>
              <a:t>组件中通过限制资源并发线程的数量来减少不稳定资源对其它资源的影响，当某一个资源造成线程数量堆积过多时，会由</a:t>
            </a:r>
            <a:r>
              <a:rPr lang="en-US" altLang="zh-CN"/>
              <a:t>Sentinel</a:t>
            </a:r>
            <a:r>
              <a:rPr lang="zh-CN" altLang="zh-CN"/>
              <a:t>自动拒绝新的请求，当堆积线程处理完成后才开始继续接收新的请求；</a:t>
            </a:r>
          </a:p>
          <a:p>
            <a:pPr lvl="1"/>
            <a:r>
              <a:rPr lang="zh-CN" altLang="zh-CN"/>
              <a:t>服务慢调用和异常出现时对资源进行降级：</a:t>
            </a:r>
            <a:r>
              <a:rPr lang="en-US" altLang="zh-CN"/>
              <a:t>Sentinel</a:t>
            </a:r>
            <a:r>
              <a:rPr lang="zh-CN" altLang="zh-CN"/>
              <a:t>可以根据响应时间和异常等不稳定的因素来实现对资源调用的熔断，当资源调用出现响应时间过长时，会自动拒绝对该资源后续的访问请求，直到过了指定的时间窗口之后才会重新尝试进行资源调用的恢复</a:t>
            </a:r>
            <a:r>
              <a:rPr lang="zh-CN" altLang="zh-CN" smtClean="0"/>
              <a:t>。</a:t>
            </a:r>
            <a:endParaRPr lang="zh-CN" altLang="zh-CN"/>
          </a:p>
        </p:txBody>
      </p:sp>
    </p:spTree>
    <p:extLst>
      <p:ext uri="{BB962C8B-B14F-4D97-AF65-F5344CB8AC3E}">
        <p14:creationId xmlns:p14="http://schemas.microsoft.com/office/powerpoint/2010/main" val="13216730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FlowSlot.entry()</a:t>
            </a:r>
            <a:r>
              <a:rPr lang="zh-CN" altLang="zh-CN"/>
              <a:t>实现源代码</a:t>
            </a:r>
            <a:endParaRPr lang="zh-CN" altLang="en-US"/>
          </a:p>
        </p:txBody>
      </p:sp>
      <p:graphicFrame>
        <p:nvGraphicFramePr>
          <p:cNvPr id="4" name="表格 3"/>
          <p:cNvGraphicFramePr>
            <a:graphicFrameLocks noGrp="1"/>
          </p:cNvGraphicFramePr>
          <p:nvPr>
            <p:extLst/>
          </p:nvPr>
        </p:nvGraphicFramePr>
        <p:xfrm>
          <a:off x="198972" y="849086"/>
          <a:ext cx="11754730" cy="5801095"/>
        </p:xfrm>
        <a:graphic>
          <a:graphicData uri="http://schemas.openxmlformats.org/drawingml/2006/table">
            <a:tbl>
              <a:tblPr firstRow="1" firstCol="1" lastRow="1" lastCol="1" bandRow="1" bandCol="1">
                <a:tableStyleId>{5940675A-B579-460E-94D1-54222C63F5DA}</a:tableStyleId>
              </a:tblPr>
              <a:tblGrid>
                <a:gridCol w="11754730">
                  <a:extLst>
                    <a:ext uri="{9D8B030D-6E8A-4147-A177-3AD203B41FA5}">
                      <a16:colId xmlns:a16="http://schemas.microsoft.com/office/drawing/2014/main" val="2391983586"/>
                    </a:ext>
                  </a:extLst>
                </a:gridCol>
              </a:tblGrid>
              <a:tr h="5801095">
                <a:tc>
                  <a:txBody>
                    <a:bodyPr/>
                    <a:lstStyle/>
                    <a:p>
                      <a:r>
                        <a:rPr lang="en-US" sz="1600">
                          <a:effectLst/>
                        </a:rPr>
                        <a:t>package com.alibaba.csp.sentinel.slots.block.flow;</a:t>
                      </a:r>
                      <a:br>
                        <a:rPr lang="en-US" sz="1600">
                          <a:effectLst/>
                        </a:rPr>
                      </a:br>
                      <a:r>
                        <a:rPr lang="en-US" sz="1600">
                          <a:effectLst/>
                        </a:rPr>
                        <a:t>public class FlowSlot extends AbstractLinkedProcessorSlot&lt;DefaultNode&gt; {</a:t>
                      </a:r>
                      <a:br>
                        <a:rPr lang="en-US" sz="1600">
                          <a:effectLst/>
                        </a:rPr>
                      </a:br>
                      <a:r>
                        <a:rPr lang="en-US" sz="1600">
                          <a:effectLst/>
                        </a:rPr>
                        <a:t>    private final FlowRuleChecker checker;</a:t>
                      </a:r>
                      <a:br>
                        <a:rPr lang="en-US" sz="1600">
                          <a:effectLst/>
                        </a:rPr>
                      </a:br>
                      <a:r>
                        <a:rPr lang="en-US" sz="1600">
                          <a:effectLst/>
                        </a:rPr>
                        <a:t>    public FlowSlot() {</a:t>
                      </a:r>
                      <a:br>
                        <a:rPr lang="en-US" sz="1600">
                          <a:effectLst/>
                        </a:rPr>
                      </a:br>
                      <a:r>
                        <a:rPr lang="en-US" sz="1600">
                          <a:effectLst/>
                        </a:rPr>
                        <a:t>        this(new FlowRuleChecker());</a:t>
                      </a:r>
                      <a:br>
                        <a:rPr lang="en-US" sz="1600">
                          <a:effectLst/>
                        </a:rPr>
                      </a:br>
                      <a:r>
                        <a:rPr lang="en-US" sz="1600">
                          <a:effectLst/>
                        </a:rPr>
                        <a:t>    }</a:t>
                      </a:r>
                      <a:br>
                        <a:rPr lang="en-US" sz="1600">
                          <a:effectLst/>
                        </a:rPr>
                      </a:br>
                      <a:r>
                        <a:rPr lang="en-US" sz="1600">
                          <a:effectLst/>
                        </a:rPr>
                        <a:t>    FlowSlot(FlowRuleChecker checker) {</a:t>
                      </a:r>
                      <a:br>
                        <a:rPr lang="en-US" sz="1600">
                          <a:effectLst/>
                        </a:rPr>
                      </a:br>
                      <a:r>
                        <a:rPr lang="en-US" sz="1600">
                          <a:effectLst/>
                        </a:rPr>
                        <a:t>        AssertUtil.notNull(checker, "flow checker should not be null");</a:t>
                      </a:r>
                      <a:br>
                        <a:rPr lang="en-US" sz="1600">
                          <a:effectLst/>
                        </a:rPr>
                      </a:br>
                      <a:r>
                        <a:rPr lang="en-US" sz="1600">
                          <a:effectLst/>
                        </a:rPr>
                        <a:t>        this.checker = checker;</a:t>
                      </a:r>
                      <a:br>
                        <a:rPr lang="en-US" sz="1600">
                          <a:effectLst/>
                        </a:rPr>
                      </a:br>
                      <a:r>
                        <a:rPr lang="en-US" sz="1600">
                          <a:effectLst/>
                        </a:rPr>
                        <a:t>    }</a:t>
                      </a:r>
                      <a:br>
                        <a:rPr lang="en-US" sz="1600">
                          <a:effectLst/>
                        </a:rPr>
                      </a:br>
                      <a:r>
                        <a:rPr lang="en-US" sz="1600">
                          <a:effectLst/>
                        </a:rPr>
                        <a:t>    @Override</a:t>
                      </a:r>
                      <a:br>
                        <a:rPr lang="en-US" sz="1600">
                          <a:effectLst/>
                        </a:rPr>
                      </a:br>
                      <a:r>
                        <a:rPr lang="en-US" sz="1600">
                          <a:effectLst/>
                        </a:rPr>
                        <a:t>    public void entry(Context context, ResourceWrapper resourceWrapper, 	DefaultNode node, int count,  boolean prioritized, 	Object... args) throws Throwable {</a:t>
                      </a:r>
                      <a:br>
                        <a:rPr lang="en-US" sz="1600">
                          <a:effectLst/>
                        </a:rPr>
                      </a:br>
                      <a:r>
                        <a:rPr lang="en-US" sz="1600">
                          <a:effectLst/>
                        </a:rPr>
                        <a:t>        checkFlow(resourceWrapper, context, node, count, prioritized); 	</a:t>
                      </a:r>
                      <a:br>
                        <a:rPr lang="en-US" sz="1600">
                          <a:effectLst/>
                        </a:rPr>
                      </a:br>
                      <a:r>
                        <a:rPr lang="en-US" sz="1600">
                          <a:effectLst/>
                        </a:rPr>
                        <a:t>        fireEntry(context, resourceWrapper, node, count, prioritized, args);</a:t>
                      </a:r>
                      <a:br>
                        <a:rPr lang="en-US" sz="1600">
                          <a:effectLst/>
                        </a:rPr>
                      </a:br>
                      <a:r>
                        <a:rPr lang="en-US" sz="1600">
                          <a:effectLst/>
                        </a:rPr>
                        <a:t>    }</a:t>
                      </a:r>
                      <a:br>
                        <a:rPr lang="en-US" sz="1600">
                          <a:effectLst/>
                        </a:rPr>
                      </a:br>
                      <a:r>
                        <a:rPr lang="en-US" sz="1600">
                          <a:effectLst/>
                        </a:rPr>
                        <a:t>    void checkFlow(ResourceWrapper resource, Context context, DefaultNode node, 	int count, boolean prioritized) throws BlockException {	// </a:t>
                      </a:r>
                      <a:r>
                        <a:rPr lang="zh-CN" sz="1600">
                          <a:effectLst/>
                        </a:rPr>
                        <a:t>流控检查</a:t>
                      </a:r>
                      <a:r>
                        <a:rPr lang="en-US" sz="1600">
                          <a:effectLst/>
                        </a:rPr>
                        <a:t/>
                      </a:r>
                      <a:br>
                        <a:rPr lang="en-US" sz="1600">
                          <a:effectLst/>
                        </a:rPr>
                      </a:br>
                      <a:r>
                        <a:rPr lang="en-US" sz="1600">
                          <a:effectLst/>
                        </a:rPr>
                        <a:t>        checker.checkFlow(ruleProvider, resource, context, node, count, prioritized);</a:t>
                      </a:r>
                      <a:br>
                        <a:rPr lang="en-US" sz="1600">
                          <a:effectLst/>
                        </a:rPr>
                      </a:br>
                      <a:r>
                        <a:rPr lang="en-US" sz="1600">
                          <a:effectLst/>
                        </a:rPr>
                        <a:t>    }</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073659824"/>
                  </a:ext>
                </a:extLst>
              </a:tr>
            </a:tbl>
          </a:graphicData>
        </a:graphic>
      </p:graphicFrame>
    </p:spTree>
    <p:extLst>
      <p:ext uri="{BB962C8B-B14F-4D97-AF65-F5344CB8AC3E}">
        <p14:creationId xmlns:p14="http://schemas.microsoft.com/office/powerpoint/2010/main" val="18710590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Context</a:t>
            </a:r>
            <a:r>
              <a:rPr lang="zh-CN" altLang="zh-CN"/>
              <a:t>类中成员属性</a:t>
            </a:r>
            <a:endParaRPr lang="zh-CN" altLang="en-US"/>
          </a:p>
        </p:txBody>
      </p:sp>
      <p:graphicFrame>
        <p:nvGraphicFramePr>
          <p:cNvPr id="4" name="表格 3"/>
          <p:cNvGraphicFramePr>
            <a:graphicFrameLocks noGrp="1"/>
          </p:cNvGraphicFramePr>
          <p:nvPr>
            <p:extLst/>
          </p:nvPr>
        </p:nvGraphicFramePr>
        <p:xfrm>
          <a:off x="190659" y="849087"/>
          <a:ext cx="11754730" cy="2409502"/>
        </p:xfrm>
        <a:graphic>
          <a:graphicData uri="http://schemas.openxmlformats.org/drawingml/2006/table">
            <a:tbl>
              <a:tblPr firstRow="1" firstCol="1" lastRow="1" lastCol="1" bandRow="1" bandCol="1">
                <a:tableStyleId>{5940675A-B579-460E-94D1-54222C63F5DA}</a:tableStyleId>
              </a:tblPr>
              <a:tblGrid>
                <a:gridCol w="11754730">
                  <a:extLst>
                    <a:ext uri="{9D8B030D-6E8A-4147-A177-3AD203B41FA5}">
                      <a16:colId xmlns:a16="http://schemas.microsoft.com/office/drawing/2014/main" val="993171976"/>
                    </a:ext>
                  </a:extLst>
                </a:gridCol>
              </a:tblGrid>
              <a:tr h="2409502">
                <a:tc>
                  <a:txBody>
                    <a:bodyPr/>
                    <a:lstStyle/>
                    <a:p>
                      <a:r>
                        <a:rPr lang="en-US" sz="1600">
                          <a:effectLst/>
                        </a:rPr>
                        <a:t>package com.alibaba.csp.sentinel.context;</a:t>
                      </a:r>
                      <a:br>
                        <a:rPr lang="en-US" sz="1600">
                          <a:effectLst/>
                        </a:rPr>
                      </a:br>
                      <a:r>
                        <a:rPr lang="en-US" sz="1600">
                          <a:effectLst/>
                        </a:rPr>
                        <a:t>public class Context {</a:t>
                      </a:r>
                      <a:br>
                        <a:rPr lang="en-US" sz="1600">
                          <a:effectLst/>
                        </a:rPr>
                      </a:br>
                      <a:r>
                        <a:rPr lang="en-US" sz="1600">
                          <a:effectLst/>
                        </a:rPr>
                        <a:t>    private final String name; 				// Context</a:t>
                      </a:r>
                      <a:r>
                        <a:rPr lang="zh-CN" sz="1600">
                          <a:effectLst/>
                        </a:rPr>
                        <a:t>名称</a:t>
                      </a:r>
                      <a:r>
                        <a:rPr lang="en-US" sz="1600">
                          <a:effectLst/>
                        </a:rPr>
                        <a:t/>
                      </a:r>
                      <a:br>
                        <a:rPr lang="en-US" sz="1600">
                          <a:effectLst/>
                        </a:rPr>
                      </a:br>
                      <a:r>
                        <a:rPr lang="en-US" sz="1600">
                          <a:effectLst/>
                        </a:rPr>
                        <a:t>    private DefaultNode entranceNode; 			// </a:t>
                      </a:r>
                      <a:r>
                        <a:rPr lang="zh-CN" sz="1600">
                          <a:effectLst/>
                        </a:rPr>
                        <a:t>调用链入口节点</a:t>
                      </a:r>
                      <a:r>
                        <a:rPr lang="en-US" sz="1600">
                          <a:effectLst/>
                        </a:rPr>
                        <a:t/>
                      </a:r>
                      <a:br>
                        <a:rPr lang="en-US" sz="1600">
                          <a:effectLst/>
                        </a:rPr>
                      </a:br>
                      <a:r>
                        <a:rPr lang="en-US" sz="1600">
                          <a:effectLst/>
                        </a:rPr>
                        <a:t>    private Entry curEntry; 				// </a:t>
                      </a:r>
                      <a:r>
                        <a:rPr lang="zh-CN" sz="1600">
                          <a:effectLst/>
                        </a:rPr>
                        <a:t>调用链的当前</a:t>
                      </a:r>
                      <a:r>
                        <a:rPr lang="en-US" sz="1600">
                          <a:effectLst/>
                        </a:rPr>
                        <a:t>Entry</a:t>
                      </a:r>
                      <a:br>
                        <a:rPr lang="en-US" sz="1600">
                          <a:effectLst/>
                        </a:rPr>
                      </a:br>
                      <a:r>
                        <a:rPr lang="en-US" sz="1600">
                          <a:effectLst/>
                        </a:rPr>
                        <a:t>    private String origin = "";				// </a:t>
                      </a:r>
                      <a:r>
                        <a:rPr lang="zh-CN" sz="1600">
                          <a:effectLst/>
                        </a:rPr>
                        <a:t>调用源信息</a:t>
                      </a:r>
                      <a:r>
                        <a:rPr lang="en-US" sz="1600">
                          <a:effectLst/>
                        </a:rPr>
                        <a:t/>
                      </a:r>
                      <a:br>
                        <a:rPr lang="en-US" sz="1600">
                          <a:effectLst/>
                        </a:rPr>
                      </a:br>
                      <a:r>
                        <a:rPr lang="en-US" sz="1600">
                          <a:effectLst/>
                        </a:rPr>
                        <a:t>    private final boolean async; 				// </a:t>
                      </a:r>
                      <a:r>
                        <a:rPr lang="zh-CN" sz="1600">
                          <a:effectLst/>
                        </a:rPr>
                        <a:t>异步处理标记</a:t>
                      </a:r>
                      <a:r>
                        <a:rPr lang="en-US" sz="1600">
                          <a:effectLst/>
                        </a:rPr>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823123612"/>
                  </a:ext>
                </a:extLst>
              </a:tr>
            </a:tbl>
          </a:graphicData>
        </a:graphic>
      </p:graphicFrame>
    </p:spTree>
    <p:extLst>
      <p:ext uri="{BB962C8B-B14F-4D97-AF65-F5344CB8AC3E}">
        <p14:creationId xmlns:p14="http://schemas.microsoft.com/office/powerpoint/2010/main" val="2481856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ContextUtil.trueEnter()</a:t>
            </a:r>
            <a:r>
              <a:rPr lang="zh-CN" altLang="zh-CN"/>
              <a:t>方法源代码</a:t>
            </a:r>
            <a:endParaRPr lang="zh-CN" altLang="en-US"/>
          </a:p>
        </p:txBody>
      </p:sp>
      <p:graphicFrame>
        <p:nvGraphicFramePr>
          <p:cNvPr id="4" name="表格 3"/>
          <p:cNvGraphicFramePr>
            <a:graphicFrameLocks noGrp="1"/>
          </p:cNvGraphicFramePr>
          <p:nvPr>
            <p:extLst/>
          </p:nvPr>
        </p:nvGraphicFramePr>
        <p:xfrm>
          <a:off x="162719" y="777154"/>
          <a:ext cx="11766045" cy="5930900"/>
        </p:xfrm>
        <a:graphic>
          <a:graphicData uri="http://schemas.openxmlformats.org/drawingml/2006/table">
            <a:tbl>
              <a:tblPr firstRow="1" firstCol="1" lastRow="1" lastCol="1" bandRow="1" bandCol="1">
                <a:tableStyleId>{5940675A-B579-460E-94D1-54222C63F5DA}</a:tableStyleId>
              </a:tblPr>
              <a:tblGrid>
                <a:gridCol w="11766045">
                  <a:extLst>
                    <a:ext uri="{9D8B030D-6E8A-4147-A177-3AD203B41FA5}">
                      <a16:colId xmlns:a16="http://schemas.microsoft.com/office/drawing/2014/main" val="3454742454"/>
                    </a:ext>
                  </a:extLst>
                </a:gridCol>
              </a:tblGrid>
              <a:tr h="5930900">
                <a:tc>
                  <a:txBody>
                    <a:bodyPr/>
                    <a:lstStyle/>
                    <a:p>
                      <a:r>
                        <a:rPr lang="en-US" sz="900">
                          <a:effectLst/>
                        </a:rPr>
                        <a:t>package com.alibaba.csp.sentinel.context;</a:t>
                      </a:r>
                      <a:br>
                        <a:rPr lang="en-US" sz="900">
                          <a:effectLst/>
                        </a:rPr>
                      </a:br>
                      <a:r>
                        <a:rPr lang="en-US" sz="900">
                          <a:effectLst/>
                        </a:rPr>
                        <a:t>public class ContextUtil {</a:t>
                      </a:r>
                      <a:br>
                        <a:rPr lang="en-US" sz="900">
                          <a:effectLst/>
                        </a:rPr>
                      </a:br>
                      <a:r>
                        <a:rPr lang="en-US" sz="900">
                          <a:effectLst/>
                        </a:rPr>
                        <a:t>    private static ThreadLocal&lt;Context&gt; contextHolder = new ThreadLocal&lt;&gt;();</a:t>
                      </a:r>
                      <a:br>
                        <a:rPr lang="en-US" sz="900">
                          <a:effectLst/>
                        </a:rPr>
                      </a:br>
                      <a:r>
                        <a:rPr lang="en-US" sz="900">
                          <a:effectLst/>
                        </a:rPr>
                        <a:t>    private static volatile Map&lt;String, DefaultNode&gt; contextNameNodeMap = new HashMap&lt;&gt;();</a:t>
                      </a:r>
                      <a:br>
                        <a:rPr lang="en-US" sz="900">
                          <a:effectLst/>
                        </a:rPr>
                      </a:br>
                      <a:r>
                        <a:rPr lang="en-US" sz="900">
                          <a:effectLst/>
                        </a:rPr>
                        <a:t>    private static final ReentrantLock LOCK = new ReentrantLock();</a:t>
                      </a:r>
                      <a:br>
                        <a:rPr lang="en-US" sz="900">
                          <a:effectLst/>
                        </a:rPr>
                      </a:br>
                      <a:r>
                        <a:rPr lang="en-US" sz="900">
                          <a:effectLst/>
                        </a:rPr>
                        <a:t>    private static final Context NULL_CONTEXT = new NullContext();</a:t>
                      </a:r>
                      <a:br>
                        <a:rPr lang="en-US" sz="900">
                          <a:effectLst/>
                        </a:rPr>
                      </a:br>
                      <a:r>
                        <a:rPr lang="en-US" sz="900">
                          <a:effectLst/>
                        </a:rPr>
                        <a:t>    protected static Context trueEnter(String name, String origin) {</a:t>
                      </a:r>
                      <a:br>
                        <a:rPr lang="en-US" sz="900">
                          <a:effectLst/>
                        </a:rPr>
                      </a:br>
                      <a:r>
                        <a:rPr lang="en-US" sz="900">
                          <a:effectLst/>
                        </a:rPr>
                        <a:t>        Context context = contextHolder.get();		// </a:t>
                      </a:r>
                      <a:r>
                        <a:rPr lang="zh-CN" sz="900">
                          <a:effectLst/>
                        </a:rPr>
                        <a:t>获取当前</a:t>
                      </a:r>
                      <a:r>
                        <a:rPr lang="en-US" sz="900">
                          <a:effectLst/>
                        </a:rPr>
                        <a:t>Context</a:t>
                      </a:r>
                      <a:br>
                        <a:rPr lang="en-US" sz="900">
                          <a:effectLst/>
                        </a:rPr>
                      </a:br>
                      <a:r>
                        <a:rPr lang="en-US" sz="900">
                          <a:effectLst/>
                        </a:rPr>
                        <a:t>        if (context == null) {				// Context</a:t>
                      </a:r>
                      <a:r>
                        <a:rPr lang="zh-CN" sz="900">
                          <a:effectLst/>
                        </a:rPr>
                        <a:t>实例为空</a:t>
                      </a:r>
                      <a:r>
                        <a:rPr lang="en-US" sz="900">
                          <a:effectLst/>
                        </a:rPr>
                        <a:t/>
                      </a:r>
                      <a:br>
                        <a:rPr lang="en-US" sz="900">
                          <a:effectLst/>
                        </a:rPr>
                      </a:br>
                      <a:r>
                        <a:rPr lang="en-US" sz="900">
                          <a:effectLst/>
                        </a:rPr>
                        <a:t>            Map&lt;String, DefaultNode&gt; localCacheNameMap = contextNameNodeMap;</a:t>
                      </a:r>
                      <a:br>
                        <a:rPr lang="en-US" sz="900">
                          <a:effectLst/>
                        </a:rPr>
                      </a:br>
                      <a:r>
                        <a:rPr lang="en-US" sz="900">
                          <a:effectLst/>
                        </a:rPr>
                        <a:t>            DefaultNode node = localCacheNameMap.get(name); 	// </a:t>
                      </a:r>
                      <a:r>
                        <a:rPr lang="zh-CN" sz="900">
                          <a:effectLst/>
                        </a:rPr>
                        <a:t>获取节点</a:t>
                      </a:r>
                      <a:r>
                        <a:rPr lang="en-US" sz="900">
                          <a:effectLst/>
                        </a:rPr>
                        <a:t/>
                      </a:r>
                      <a:br>
                        <a:rPr lang="en-US" sz="900">
                          <a:effectLst/>
                        </a:rPr>
                      </a:br>
                      <a:r>
                        <a:rPr lang="en-US" sz="900">
                          <a:effectLst/>
                        </a:rPr>
                        <a:t>            if (node == null) {				// </a:t>
                      </a:r>
                      <a:r>
                        <a:rPr lang="zh-CN" sz="900">
                          <a:effectLst/>
                        </a:rPr>
                        <a:t>操作节点为空</a:t>
                      </a:r>
                      <a:r>
                        <a:rPr lang="en-US" sz="900">
                          <a:effectLst/>
                        </a:rPr>
                        <a:t/>
                      </a:r>
                      <a:br>
                        <a:rPr lang="en-US" sz="900">
                          <a:effectLst/>
                        </a:rPr>
                      </a:br>
                      <a:r>
                        <a:rPr lang="en-US" sz="900">
                          <a:effectLst/>
                        </a:rPr>
                        <a:t>                if (localCacheNameMap.size() &gt; Constants.MAX_CONTEXT_NAME_SIZE) {</a:t>
                      </a:r>
                      <a:br>
                        <a:rPr lang="en-US" sz="900">
                          <a:effectLst/>
                        </a:rPr>
                      </a:br>
                      <a:r>
                        <a:rPr lang="en-US" sz="900">
                          <a:effectLst/>
                        </a:rPr>
                        <a:t>                    setNullContext();</a:t>
                      </a:r>
                      <a:br>
                        <a:rPr lang="en-US" sz="900">
                          <a:effectLst/>
                        </a:rPr>
                      </a:br>
                      <a:r>
                        <a:rPr lang="en-US" sz="900">
                          <a:effectLst/>
                        </a:rPr>
                        <a:t>                    return NULL_CONTEXT; 			// </a:t>
                      </a:r>
                      <a:r>
                        <a:rPr lang="zh-CN" sz="900">
                          <a:effectLst/>
                        </a:rPr>
                        <a:t>返回</a:t>
                      </a:r>
                      <a:r>
                        <a:rPr lang="en-US" sz="900">
                          <a:effectLst/>
                        </a:rPr>
                        <a:t>NullContext</a:t>
                      </a:r>
                      <a:r>
                        <a:rPr lang="zh-CN" sz="900">
                          <a:effectLst/>
                        </a:rPr>
                        <a:t>子类实例</a:t>
                      </a:r>
                      <a:r>
                        <a:rPr lang="en-US" sz="900">
                          <a:effectLst/>
                        </a:rPr>
                        <a:t/>
                      </a:r>
                      <a:br>
                        <a:rPr lang="en-US" sz="900">
                          <a:effectLst/>
                        </a:rPr>
                      </a:br>
                      <a:r>
                        <a:rPr lang="en-US" sz="900">
                          <a:effectLst/>
                        </a:rPr>
                        <a:t>                } else {</a:t>
                      </a:r>
                      <a:br>
                        <a:rPr lang="en-US" sz="900">
                          <a:effectLst/>
                        </a:rPr>
                      </a:br>
                      <a:r>
                        <a:rPr lang="en-US" sz="900">
                          <a:effectLst/>
                        </a:rPr>
                        <a:t>                    try {</a:t>
                      </a:r>
                      <a:br>
                        <a:rPr lang="en-US" sz="900">
                          <a:effectLst/>
                        </a:rPr>
                      </a:br>
                      <a:r>
                        <a:rPr lang="en-US" sz="900">
                          <a:effectLst/>
                        </a:rPr>
                        <a:t>                        LOCK.lock();				// </a:t>
                      </a:r>
                      <a:r>
                        <a:rPr lang="zh-CN" sz="900">
                          <a:effectLst/>
                        </a:rPr>
                        <a:t>排它锁</a:t>
                      </a:r>
                      <a:r>
                        <a:rPr lang="en-US" sz="900">
                          <a:effectLst/>
                        </a:rPr>
                        <a:t/>
                      </a:r>
                      <a:br>
                        <a:rPr lang="en-US" sz="900">
                          <a:effectLst/>
                        </a:rPr>
                      </a:br>
                      <a:r>
                        <a:rPr lang="en-US" sz="900">
                          <a:effectLst/>
                        </a:rPr>
                        <a:t>                        node = contextNameNodeMap.get(name);</a:t>
                      </a:r>
                      <a:br>
                        <a:rPr lang="en-US" sz="900">
                          <a:effectLst/>
                        </a:rPr>
                      </a:br>
                      <a:r>
                        <a:rPr lang="en-US" sz="900">
                          <a:effectLst/>
                        </a:rPr>
                        <a:t>                        if (node == null) {			// </a:t>
                      </a:r>
                      <a:r>
                        <a:rPr lang="zh-CN" sz="900">
                          <a:effectLst/>
                        </a:rPr>
                        <a:t>节点为空</a:t>
                      </a:r>
                      <a:r>
                        <a:rPr lang="en-US" sz="900">
                          <a:effectLst/>
                        </a:rPr>
                        <a:t/>
                      </a:r>
                      <a:br>
                        <a:rPr lang="en-US" sz="900">
                          <a:effectLst/>
                        </a:rPr>
                      </a:br>
                      <a:r>
                        <a:rPr lang="en-US" sz="900">
                          <a:effectLst/>
                        </a:rPr>
                        <a:t>                            if (contextNameNodeMap.size() &gt; 				Constants.MAX_CONTEXT_NAME_SIZE) {// </a:t>
                      </a:r>
                      <a:r>
                        <a:rPr lang="zh-CN" sz="900">
                          <a:effectLst/>
                        </a:rPr>
                        <a:t>大于保存上限</a:t>
                      </a:r>
                      <a:r>
                        <a:rPr lang="en-US" sz="900">
                          <a:effectLst/>
                        </a:rPr>
                        <a:t/>
                      </a:r>
                      <a:br>
                        <a:rPr lang="en-US" sz="900">
                          <a:effectLst/>
                        </a:rPr>
                      </a:br>
                      <a:r>
                        <a:rPr lang="en-US" sz="900">
                          <a:effectLst/>
                        </a:rPr>
                        <a:t>                                setNullContext();</a:t>
                      </a:r>
                      <a:br>
                        <a:rPr lang="en-US" sz="900">
                          <a:effectLst/>
                        </a:rPr>
                      </a:br>
                      <a:r>
                        <a:rPr lang="en-US" sz="900">
                          <a:effectLst/>
                        </a:rPr>
                        <a:t>                                return NULL_CONTEXT;</a:t>
                      </a:r>
                      <a:br>
                        <a:rPr lang="en-US" sz="900">
                          <a:effectLst/>
                        </a:rPr>
                      </a:br>
                      <a:r>
                        <a:rPr lang="en-US" sz="900">
                          <a:effectLst/>
                        </a:rPr>
                        <a:t>                            } else {				// </a:t>
                      </a:r>
                      <a:r>
                        <a:rPr lang="zh-CN" sz="900">
                          <a:effectLst/>
                        </a:rPr>
                        <a:t>节点不为空</a:t>
                      </a:r>
                      <a:r>
                        <a:rPr lang="en-US" sz="900">
                          <a:effectLst/>
                        </a:rPr>
                        <a:t/>
                      </a:r>
                      <a:br>
                        <a:rPr lang="en-US" sz="900">
                          <a:effectLst/>
                        </a:rPr>
                      </a:br>
                      <a:r>
                        <a:rPr lang="en-US" sz="900">
                          <a:effectLst/>
                        </a:rPr>
                        <a:t>                                node = new EntranceNode(new StringResourceWrapper(name, 				EntryType.IN), null); 	// </a:t>
                      </a:r>
                      <a:r>
                        <a:rPr lang="zh-CN" sz="900">
                          <a:effectLst/>
                        </a:rPr>
                        <a:t>创建新的节点</a:t>
                      </a:r>
                      <a:r>
                        <a:rPr lang="en-US" sz="900">
                          <a:effectLst/>
                        </a:rPr>
                        <a:t/>
                      </a:r>
                      <a:br>
                        <a:rPr lang="en-US" sz="900">
                          <a:effectLst/>
                        </a:rPr>
                      </a:br>
                      <a:r>
                        <a:rPr lang="en-US" sz="900">
                          <a:effectLst/>
                        </a:rPr>
                        <a:t>                                Constants.ROOT.addChild(node); 	// </a:t>
                      </a:r>
                      <a:r>
                        <a:rPr lang="zh-CN" sz="900">
                          <a:effectLst/>
                        </a:rPr>
                        <a:t>保存节点</a:t>
                      </a:r>
                      <a:r>
                        <a:rPr lang="en-US" sz="900">
                          <a:effectLst/>
                        </a:rPr>
                        <a:t/>
                      </a:r>
                      <a:br>
                        <a:rPr lang="en-US" sz="900">
                          <a:effectLst/>
                        </a:rPr>
                      </a:br>
                      <a:r>
                        <a:rPr lang="en-US" sz="900">
                          <a:effectLst/>
                        </a:rPr>
                        <a:t>                                Map&lt;String, DefaultNode&gt; newMap = new HashMap&lt;&gt;(				contextNameNodeMap.size() + 1); 	// </a:t>
                      </a:r>
                      <a:r>
                        <a:rPr lang="zh-CN" sz="900">
                          <a:effectLst/>
                        </a:rPr>
                        <a:t>创建新的</a:t>
                      </a:r>
                      <a:r>
                        <a:rPr lang="en-US" sz="900">
                          <a:effectLst/>
                        </a:rPr>
                        <a:t>Map</a:t>
                      </a:r>
                      <a:r>
                        <a:rPr lang="zh-CN" sz="900">
                          <a:effectLst/>
                        </a:rPr>
                        <a:t>集合</a:t>
                      </a:r>
                      <a:r>
                        <a:rPr lang="en-US" sz="900">
                          <a:effectLst/>
                        </a:rPr>
                        <a:t/>
                      </a:r>
                      <a:br>
                        <a:rPr lang="en-US" sz="900">
                          <a:effectLst/>
                        </a:rPr>
                      </a:br>
                      <a:r>
                        <a:rPr lang="en-US" sz="900">
                          <a:effectLst/>
                        </a:rPr>
                        <a:t>                                newMap.putAll(contextNameNodeMap); // </a:t>
                      </a:r>
                      <a:r>
                        <a:rPr lang="zh-CN" sz="900">
                          <a:effectLst/>
                        </a:rPr>
                        <a:t>保存其他节点</a:t>
                      </a:r>
                      <a:r>
                        <a:rPr lang="en-US" sz="900">
                          <a:effectLst/>
                        </a:rPr>
                        <a:t/>
                      </a:r>
                      <a:br>
                        <a:rPr lang="en-US" sz="900">
                          <a:effectLst/>
                        </a:rPr>
                      </a:br>
                      <a:r>
                        <a:rPr lang="en-US" sz="900">
                          <a:effectLst/>
                        </a:rPr>
                        <a:t>                                newMap.put(name, node); 		// </a:t>
                      </a:r>
                      <a:r>
                        <a:rPr lang="zh-CN" sz="900">
                          <a:effectLst/>
                        </a:rPr>
                        <a:t>保存新的节点</a:t>
                      </a:r>
                      <a:r>
                        <a:rPr lang="en-US" sz="900">
                          <a:effectLst/>
                        </a:rPr>
                        <a:t/>
                      </a:r>
                      <a:br>
                        <a:rPr lang="en-US" sz="900">
                          <a:effectLst/>
                        </a:rPr>
                      </a:br>
                      <a:r>
                        <a:rPr lang="en-US" sz="900">
                          <a:effectLst/>
                        </a:rPr>
                        <a:t>                                contextNameNodeMap = newMap; 	// Map</a:t>
                      </a:r>
                      <a:r>
                        <a:rPr lang="zh-CN" sz="900">
                          <a:effectLst/>
                        </a:rPr>
                        <a:t>引用变更</a:t>
                      </a:r>
                      <a:r>
                        <a:rPr lang="en-US" sz="900">
                          <a:effectLst/>
                        </a:rPr>
                        <a:t/>
                      </a:r>
                      <a:br>
                        <a:rPr lang="en-US" sz="900">
                          <a:effectLst/>
                        </a:rPr>
                      </a:br>
                      <a:r>
                        <a:rPr lang="en-US" sz="900">
                          <a:effectLst/>
                        </a:rPr>
                        <a:t>                            }</a:t>
                      </a:r>
                      <a:br>
                        <a:rPr lang="en-US" sz="900">
                          <a:effectLst/>
                        </a:rPr>
                      </a:br>
                      <a:r>
                        <a:rPr lang="en-US" sz="900">
                          <a:effectLst/>
                        </a:rPr>
                        <a:t>                        }</a:t>
                      </a:r>
                      <a:br>
                        <a:rPr lang="en-US" sz="900">
                          <a:effectLst/>
                        </a:rPr>
                      </a:br>
                      <a:r>
                        <a:rPr lang="en-US" sz="900">
                          <a:effectLst/>
                        </a:rPr>
                        <a:t>                    } finally {</a:t>
                      </a:r>
                      <a:br>
                        <a:rPr lang="en-US" sz="900">
                          <a:effectLst/>
                        </a:rPr>
                      </a:br>
                      <a:r>
                        <a:rPr lang="en-US" sz="900">
                          <a:effectLst/>
                        </a:rPr>
                        <a:t>                        LOCK.unlock();			// </a:t>
                      </a:r>
                      <a:r>
                        <a:rPr lang="zh-CN" sz="900">
                          <a:effectLst/>
                        </a:rPr>
                        <a:t>解锁</a:t>
                      </a:r>
                      <a:r>
                        <a:rPr lang="en-US" sz="900">
                          <a:effectLst/>
                        </a:rPr>
                        <a:t/>
                      </a:r>
                      <a:br>
                        <a:rPr lang="en-US" sz="900">
                          <a:effectLst/>
                        </a:rPr>
                      </a:br>
                      <a:r>
                        <a:rPr lang="en-US" sz="900">
                          <a:effectLst/>
                        </a:rPr>
                        <a:t>                    }</a:t>
                      </a:r>
                      <a:br>
                        <a:rPr lang="en-US" sz="900">
                          <a:effectLst/>
                        </a:rPr>
                      </a:br>
                      <a:r>
                        <a:rPr lang="en-US" sz="900">
                          <a:effectLst/>
                        </a:rPr>
                        <a:t>                }</a:t>
                      </a:r>
                      <a:br>
                        <a:rPr lang="en-US" sz="900">
                          <a:effectLst/>
                        </a:rPr>
                      </a:br>
                      <a:r>
                        <a:rPr lang="en-US" sz="900">
                          <a:effectLst/>
                        </a:rPr>
                        <a:t>            }</a:t>
                      </a:r>
                      <a:br>
                        <a:rPr lang="en-US" sz="900">
                          <a:effectLst/>
                        </a:rPr>
                      </a:br>
                      <a:r>
                        <a:rPr lang="en-US" sz="900">
                          <a:effectLst/>
                        </a:rPr>
                        <a:t>            context = new Context(node, name); 		// </a:t>
                      </a:r>
                      <a:r>
                        <a:rPr lang="zh-CN" sz="900">
                          <a:effectLst/>
                        </a:rPr>
                        <a:t>实例化</a:t>
                      </a:r>
                      <a:r>
                        <a:rPr lang="en-US" sz="900">
                          <a:effectLst/>
                        </a:rPr>
                        <a:t>Context</a:t>
                      </a:r>
                      <a:br>
                        <a:rPr lang="en-US" sz="900">
                          <a:effectLst/>
                        </a:rPr>
                      </a:br>
                      <a:r>
                        <a:rPr lang="en-US" sz="900">
                          <a:effectLst/>
                        </a:rPr>
                        <a:t>            context.setOrigin(origin); 			// </a:t>
                      </a:r>
                      <a:r>
                        <a:rPr lang="zh-CN" sz="900">
                          <a:effectLst/>
                        </a:rPr>
                        <a:t>设置来源</a:t>
                      </a:r>
                      <a:r>
                        <a:rPr lang="en-US" sz="900">
                          <a:effectLst/>
                        </a:rPr>
                        <a:t/>
                      </a:r>
                      <a:br>
                        <a:rPr lang="en-US" sz="900">
                          <a:effectLst/>
                        </a:rPr>
                      </a:br>
                      <a:r>
                        <a:rPr lang="en-US" sz="900">
                          <a:effectLst/>
                        </a:rPr>
                        <a:t>            contextHolder.set(context); 			// </a:t>
                      </a:r>
                      <a:r>
                        <a:rPr lang="zh-CN" sz="900">
                          <a:effectLst/>
                        </a:rPr>
                        <a:t>保存</a:t>
                      </a:r>
                      <a:r>
                        <a:rPr lang="en-US" sz="900">
                          <a:effectLst/>
                        </a:rPr>
                        <a:t>Context</a:t>
                      </a:r>
                      <a:r>
                        <a:rPr lang="zh-CN" sz="900">
                          <a:effectLst/>
                        </a:rPr>
                        <a:t>供下次使用</a:t>
                      </a:r>
                      <a:r>
                        <a:rPr lang="en-US" sz="900">
                          <a:effectLst/>
                        </a:rPr>
                        <a:t/>
                      </a:r>
                      <a:br>
                        <a:rPr lang="en-US" sz="900">
                          <a:effectLst/>
                        </a:rPr>
                      </a:br>
                      <a:r>
                        <a:rPr lang="en-US" sz="900">
                          <a:effectLst/>
                        </a:rPr>
                        <a:t>        }</a:t>
                      </a:r>
                      <a:br>
                        <a:rPr lang="en-US" sz="900">
                          <a:effectLst/>
                        </a:rPr>
                      </a:br>
                      <a:r>
                        <a:rPr lang="en-US" sz="900">
                          <a:effectLst/>
                        </a:rPr>
                        <a:t>        return context;</a:t>
                      </a:r>
                      <a:br>
                        <a:rPr lang="en-US" sz="900">
                          <a:effectLst/>
                        </a:rPr>
                      </a:br>
                      <a:r>
                        <a:rPr lang="en-US" sz="900">
                          <a:effectLst/>
                        </a:rPr>
                        <a:t>    }}</a:t>
                      </a:r>
                      <a:endParaRPr lang="zh-CN" sz="900">
                        <a:effectLst/>
                        <a:latin typeface="Times New Roman" panose="02020603050405020304" pitchFamily="18" charset="0"/>
                      </a:endParaRPr>
                    </a:p>
                  </a:txBody>
                  <a:tcPr marL="52025" marR="52025" marT="0" marB="0"/>
                </a:tc>
                <a:extLst>
                  <a:ext uri="{0D108BD9-81ED-4DB2-BD59-A6C34878D82A}">
                    <a16:rowId xmlns:a16="http://schemas.microsoft.com/office/drawing/2014/main" val="3810347515"/>
                  </a:ext>
                </a:extLst>
              </a:tr>
            </a:tbl>
          </a:graphicData>
        </a:graphic>
      </p:graphicFrame>
    </p:spTree>
    <p:extLst>
      <p:ext uri="{BB962C8B-B14F-4D97-AF65-F5344CB8AC3E}">
        <p14:creationId xmlns:p14="http://schemas.microsoft.com/office/powerpoint/2010/main" val="38934313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Context</a:t>
            </a:r>
            <a:r>
              <a:rPr lang="zh-CN" altLang="zh-CN"/>
              <a:t>实现类结构</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05" y="849087"/>
            <a:ext cx="11639577" cy="524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3367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限流规则</a:t>
            </a:r>
            <a:endParaRPr lang="zh-CN" altLang="en-US"/>
          </a:p>
        </p:txBody>
      </p:sp>
      <p:sp>
        <p:nvSpPr>
          <p:cNvPr id="3" name="内容占位符 2"/>
          <p:cNvSpPr>
            <a:spLocks noGrp="1"/>
          </p:cNvSpPr>
          <p:nvPr>
            <p:ph idx="1"/>
          </p:nvPr>
        </p:nvSpPr>
        <p:spPr/>
        <p:txBody>
          <a:bodyPr/>
          <a:lstStyle/>
          <a:p>
            <a:r>
              <a:rPr lang="zh-CN" altLang="zh-CN"/>
              <a:t>使用</a:t>
            </a:r>
            <a:r>
              <a:rPr lang="en-US" altLang="zh-CN"/>
              <a:t>Sentinel</a:t>
            </a:r>
            <a:r>
              <a:rPr lang="zh-CN" altLang="zh-CN"/>
              <a:t>组件进行微服务限流保护时，往往都是先进行微服务的注册，而后管理员再通过</a:t>
            </a:r>
            <a:r>
              <a:rPr lang="en-US" altLang="zh-CN"/>
              <a:t>Sentinel</a:t>
            </a:r>
            <a:r>
              <a:rPr lang="zh-CN" altLang="zh-CN"/>
              <a:t>控制台进行限流规则的配置，然而在默认情况下</a:t>
            </a:r>
            <a:r>
              <a:rPr lang="en-US" altLang="zh-CN"/>
              <a:t>Sentinel</a:t>
            </a:r>
            <a:r>
              <a:rPr lang="zh-CN" altLang="zh-CN"/>
              <a:t>中所有的配置数据全部都保存在内存之中</a:t>
            </a:r>
            <a:r>
              <a:rPr lang="zh-CN" altLang="zh-CN" smtClean="0"/>
              <a:t>，这</a:t>
            </a:r>
            <a:r>
              <a:rPr lang="zh-CN" altLang="zh-CN"/>
              <a:t>样一旦重启相关的服务之后，管理员所配置的相关限流规则就会消失，对于资源防护管理会带来很大的问题。</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34" y="2382203"/>
            <a:ext cx="11703119" cy="201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0690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规则持久化管理接口</a:t>
            </a:r>
            <a:endParaRPr lang="zh-CN" altLang="en-US"/>
          </a:p>
        </p:txBody>
      </p:sp>
      <p:sp>
        <p:nvSpPr>
          <p:cNvPr id="3" name="内容占位符 2"/>
          <p:cNvSpPr>
            <a:spLocks noGrp="1"/>
          </p:cNvSpPr>
          <p:nvPr>
            <p:ph idx="1"/>
          </p:nvPr>
        </p:nvSpPr>
        <p:spPr/>
        <p:txBody>
          <a:bodyPr/>
          <a:lstStyle/>
          <a:p>
            <a:r>
              <a:rPr lang="en-US" altLang="zh-CN"/>
              <a:t>Sentinel</a:t>
            </a:r>
            <a:r>
              <a:rPr lang="zh-CN" altLang="zh-CN"/>
              <a:t>为了便于资源限流规则的持久化管理，专门提供了</a:t>
            </a:r>
            <a:r>
              <a:rPr lang="en-US" altLang="zh-CN"/>
              <a:t>ReadableDataSource</a:t>
            </a:r>
            <a:r>
              <a:rPr lang="zh-CN" altLang="zh-CN"/>
              <a:t>（配置读取）与</a:t>
            </a:r>
            <a:r>
              <a:rPr lang="en-US" altLang="zh-CN"/>
              <a:t>WritableDataSource</a:t>
            </a:r>
            <a:r>
              <a:rPr lang="zh-CN" altLang="zh-CN"/>
              <a:t>（配置写入接口）两个操作接口，利用这两个接口可以向指定的存储设备中实现规则的读写处理</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95" y="2024755"/>
            <a:ext cx="11609597" cy="2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820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DataSource</a:t>
            </a:r>
            <a:endParaRPr lang="zh-CN" altLang="en-US"/>
          </a:p>
        </p:txBody>
      </p:sp>
      <p:sp>
        <p:nvSpPr>
          <p:cNvPr id="3" name="内容占位符 2"/>
          <p:cNvSpPr>
            <a:spLocks noGrp="1"/>
          </p:cNvSpPr>
          <p:nvPr>
            <p:ph idx="1"/>
          </p:nvPr>
        </p:nvSpPr>
        <p:spPr/>
        <p:txBody>
          <a:bodyPr/>
          <a:lstStyle/>
          <a:p>
            <a:r>
              <a:rPr lang="en-US" altLang="zh-CN"/>
              <a:t>Sentinel</a:t>
            </a:r>
            <a:r>
              <a:rPr lang="zh-CN" altLang="zh-CN"/>
              <a:t>提供的</a:t>
            </a:r>
            <a:r>
              <a:rPr lang="en-US" altLang="zh-CN"/>
              <a:t>DataSource</a:t>
            </a:r>
            <a:r>
              <a:rPr lang="zh-CN" altLang="zh-CN"/>
              <a:t>是一个逻辑上的概念，具体的存储可以是关系型数据库、文件、</a:t>
            </a:r>
            <a:r>
              <a:rPr lang="en-US" altLang="zh-CN"/>
              <a:t>ZooKeeper</a:t>
            </a:r>
            <a:r>
              <a:rPr lang="zh-CN" altLang="zh-CN"/>
              <a:t>、</a:t>
            </a:r>
            <a:r>
              <a:rPr lang="en-US" altLang="zh-CN"/>
              <a:t>Redis</a:t>
            </a:r>
            <a:r>
              <a:rPr lang="zh-CN" altLang="zh-CN"/>
              <a:t>、</a:t>
            </a:r>
            <a:r>
              <a:rPr lang="en-US" altLang="zh-CN"/>
              <a:t>Nacos</a:t>
            </a:r>
            <a:r>
              <a:rPr lang="zh-CN" altLang="zh-CN"/>
              <a:t>等存储终端，在终端中可以保存所需要的限流规则，而对于</a:t>
            </a:r>
            <a:r>
              <a:rPr lang="en-US" altLang="zh-CN"/>
              <a:t>DataSource</a:t>
            </a:r>
            <a:r>
              <a:rPr lang="zh-CN" altLang="zh-CN"/>
              <a:t>的操作形式也提供有两种</a:t>
            </a:r>
            <a:r>
              <a:rPr lang="zh-CN" altLang="zh-CN" smtClean="0"/>
              <a:t>：</a:t>
            </a:r>
            <a:endParaRPr lang="en-US" altLang="zh-CN" smtClean="0"/>
          </a:p>
          <a:p>
            <a:pPr lvl="1"/>
            <a:r>
              <a:rPr lang="zh-CN" altLang="zh-CN" b="1"/>
              <a:t>拉模式（</a:t>
            </a:r>
            <a:r>
              <a:rPr lang="en-US" altLang="zh-CN" b="1"/>
              <a:t>Pull-Based</a:t>
            </a:r>
            <a:r>
              <a:rPr lang="zh-CN" altLang="zh-CN" b="1"/>
              <a:t>）：</a:t>
            </a:r>
            <a:r>
              <a:rPr lang="zh-CN" altLang="zh-CN"/>
              <a:t>客户端主动向某个</a:t>
            </a:r>
            <a:r>
              <a:rPr lang="en-US" altLang="zh-CN"/>
              <a:t>DataSource</a:t>
            </a:r>
            <a:r>
              <a:rPr lang="zh-CN" altLang="zh-CN"/>
              <a:t>存储中心定期轮询并读取规则，这个配置中心可能是一个文件，或者是关系型数据库，虽然此种方式简单，但是却无法及时获取到配置更新</a:t>
            </a:r>
            <a:r>
              <a:rPr lang="zh-CN" altLang="zh-CN" smtClean="0"/>
              <a:t>；</a:t>
            </a:r>
            <a:endParaRPr lang="en-US" altLang="zh-CN" smtClean="0"/>
          </a:p>
          <a:p>
            <a:pPr lvl="1"/>
            <a:r>
              <a:rPr lang="zh-CN" altLang="zh-CN" b="1"/>
              <a:t>推模式（</a:t>
            </a:r>
            <a:r>
              <a:rPr lang="en-US" altLang="zh-CN" b="1"/>
              <a:t>Push-Based</a:t>
            </a:r>
            <a:r>
              <a:rPr lang="zh-CN" altLang="zh-CN" b="1"/>
              <a:t>）：</a:t>
            </a:r>
            <a:r>
              <a:rPr lang="zh-CN" altLang="zh-CN"/>
              <a:t>所有的限流规则由配置中心（</a:t>
            </a:r>
            <a:r>
              <a:rPr lang="en-US" altLang="zh-CN"/>
              <a:t>Nacos</a:t>
            </a:r>
            <a:r>
              <a:rPr lang="zh-CN" altLang="zh-CN"/>
              <a:t>、</a:t>
            </a:r>
            <a:r>
              <a:rPr lang="en-US" altLang="zh-CN"/>
              <a:t>Zookeeper</a:t>
            </a:r>
            <a:r>
              <a:rPr lang="zh-CN" altLang="zh-CN"/>
              <a:t>、</a:t>
            </a:r>
            <a:r>
              <a:rPr lang="en-US" altLang="zh-CN"/>
              <a:t>Redis</a:t>
            </a:r>
            <a:r>
              <a:rPr lang="zh-CN" altLang="zh-CN"/>
              <a:t>等）统一推送，客户端通过注册监听器的方式监听规则的变化，这样可以更好的保持配置的实时性和一致性。</a:t>
            </a:r>
            <a:endParaRPr lang="zh-CN" altLang="en-US"/>
          </a:p>
        </p:txBody>
      </p:sp>
    </p:spTree>
    <p:extLst>
      <p:ext uri="{BB962C8B-B14F-4D97-AF65-F5344CB8AC3E}">
        <p14:creationId xmlns:p14="http://schemas.microsoft.com/office/powerpoint/2010/main" val="877381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推模式更新</a:t>
            </a:r>
            <a:endParaRPr lang="zh-CN" altLang="en-US"/>
          </a:p>
        </p:txBody>
      </p:sp>
      <p:sp>
        <p:nvSpPr>
          <p:cNvPr id="3" name="内容占位符 2"/>
          <p:cNvSpPr>
            <a:spLocks noGrp="1"/>
          </p:cNvSpPr>
          <p:nvPr>
            <p:ph idx="1"/>
          </p:nvPr>
        </p:nvSpPr>
        <p:spPr/>
        <p:txBody>
          <a:bodyPr/>
          <a:lstStyle/>
          <a:p>
            <a:r>
              <a:rPr lang="zh-CN" altLang="zh-CN"/>
              <a:t>推模式在实现数据更新时，主要依靠的是</a:t>
            </a:r>
            <a:r>
              <a:rPr lang="en-US" altLang="zh-CN"/>
              <a:t>PropertyListener</a:t>
            </a:r>
            <a:r>
              <a:rPr lang="zh-CN" altLang="zh-CN"/>
              <a:t>属性监听接口实现的，在该接口中定义了配置更新的处理方法，并且限流规则管理类中都提供有该接口的实现子类</a:t>
            </a:r>
            <a:r>
              <a:rPr lang="zh-CN" altLang="zh-CN" smtClean="0"/>
              <a:t>，这</a:t>
            </a:r>
            <a:r>
              <a:rPr lang="zh-CN" altLang="zh-CN"/>
              <a:t>样每当指定的规则配置项发生改变时，程序都可以及时获取到最新的配置项。推模式需要特定的数据终端支持，考虑到服务整合的稳定性与产品的配套性，所以在规则持久化存储时本书将以</a:t>
            </a:r>
            <a:r>
              <a:rPr lang="en-US" altLang="zh-CN"/>
              <a:t>Nacos</a:t>
            </a:r>
            <a:r>
              <a:rPr lang="zh-CN" altLang="zh-CN"/>
              <a:t>作为存储终端。</a:t>
            </a:r>
            <a:endParaRPr lang="zh-CN" altLang="en-US"/>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333" y="2610568"/>
            <a:ext cx="9912321" cy="404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6389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持久化流控规则</a:t>
            </a:r>
            <a:endParaRPr lang="zh-CN" altLang="en-US"/>
          </a:p>
        </p:txBody>
      </p:sp>
      <p:sp>
        <p:nvSpPr>
          <p:cNvPr id="3" name="内容占位符 2"/>
          <p:cNvSpPr>
            <a:spLocks noGrp="1"/>
          </p:cNvSpPr>
          <p:nvPr>
            <p:ph idx="1"/>
          </p:nvPr>
        </p:nvSpPr>
        <p:spPr/>
        <p:txBody>
          <a:bodyPr/>
          <a:lstStyle/>
          <a:p>
            <a:r>
              <a:rPr lang="zh-CN" altLang="zh-CN"/>
              <a:t>持久化</a:t>
            </a:r>
            <a:r>
              <a:rPr lang="en-US" altLang="zh-CN"/>
              <a:t>Sentinel</a:t>
            </a:r>
            <a:r>
              <a:rPr lang="zh-CN" altLang="zh-CN"/>
              <a:t>流控规则，可以直接基于</a:t>
            </a:r>
            <a:r>
              <a:rPr lang="en-US" altLang="zh-CN"/>
              <a:t>Nacos</a:t>
            </a:r>
            <a:r>
              <a:rPr lang="zh-CN" altLang="zh-CN"/>
              <a:t>配置项进行管理，开发者只要在微服务项目中引入相关的</a:t>
            </a:r>
            <a:r>
              <a:rPr lang="en-US" altLang="zh-CN"/>
              <a:t>DataSource</a:t>
            </a:r>
            <a:r>
              <a:rPr lang="zh-CN" altLang="zh-CN"/>
              <a:t>配置依赖，而后通过</a:t>
            </a:r>
            <a:r>
              <a:rPr lang="en-US" altLang="zh-CN"/>
              <a:t>application.yml</a:t>
            </a:r>
            <a:r>
              <a:rPr lang="zh-CN" altLang="zh-CN"/>
              <a:t>配置好所要使用的</a:t>
            </a:r>
            <a:r>
              <a:rPr lang="en-US" altLang="zh-CN"/>
              <a:t>Nacos</a:t>
            </a:r>
            <a:r>
              <a:rPr lang="zh-CN" altLang="zh-CN"/>
              <a:t>服务器的地址、领域模型以及数据</a:t>
            </a:r>
            <a:r>
              <a:rPr lang="en-US" altLang="zh-CN"/>
              <a:t>ID</a:t>
            </a:r>
            <a:r>
              <a:rPr lang="zh-CN" altLang="zh-CN"/>
              <a:t>（配置项），即可实现配置的读取与更新监听的实现</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41" y="2332326"/>
            <a:ext cx="11492506" cy="27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6925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集群主机配置</a:t>
            </a:r>
            <a:endParaRPr lang="zh-CN" altLang="en-US"/>
          </a:p>
        </p:txBody>
      </p:sp>
      <p:graphicFrame>
        <p:nvGraphicFramePr>
          <p:cNvPr id="4" name="表格 3"/>
          <p:cNvGraphicFramePr>
            <a:graphicFrameLocks noGrp="1"/>
          </p:cNvGraphicFramePr>
          <p:nvPr>
            <p:extLst/>
          </p:nvPr>
        </p:nvGraphicFramePr>
        <p:xfrm>
          <a:off x="234128" y="849088"/>
          <a:ext cx="11653071" cy="4520936"/>
        </p:xfrm>
        <a:graphic>
          <a:graphicData uri="http://schemas.openxmlformats.org/drawingml/2006/table">
            <a:tbl>
              <a:tblPr firstRow="1" firstCol="1" lastRow="1" lastCol="1" bandRow="1" bandCol="1">
                <a:tableStyleId>{5940675A-B579-460E-94D1-54222C63F5DA}</a:tableStyleId>
              </a:tblPr>
              <a:tblGrid>
                <a:gridCol w="682835">
                  <a:extLst>
                    <a:ext uri="{9D8B030D-6E8A-4147-A177-3AD203B41FA5}">
                      <a16:colId xmlns:a16="http://schemas.microsoft.com/office/drawing/2014/main" val="993400957"/>
                    </a:ext>
                  </a:extLst>
                </a:gridCol>
                <a:gridCol w="2584585">
                  <a:extLst>
                    <a:ext uri="{9D8B030D-6E8A-4147-A177-3AD203B41FA5}">
                      <a16:colId xmlns:a16="http://schemas.microsoft.com/office/drawing/2014/main" val="773144706"/>
                    </a:ext>
                  </a:extLst>
                </a:gridCol>
                <a:gridCol w="2055782">
                  <a:extLst>
                    <a:ext uri="{9D8B030D-6E8A-4147-A177-3AD203B41FA5}">
                      <a16:colId xmlns:a16="http://schemas.microsoft.com/office/drawing/2014/main" val="1028056965"/>
                    </a:ext>
                  </a:extLst>
                </a:gridCol>
                <a:gridCol w="2406296">
                  <a:extLst>
                    <a:ext uri="{9D8B030D-6E8A-4147-A177-3AD203B41FA5}">
                      <a16:colId xmlns:a16="http://schemas.microsoft.com/office/drawing/2014/main" val="4062490444"/>
                    </a:ext>
                  </a:extLst>
                </a:gridCol>
                <a:gridCol w="3923573">
                  <a:extLst>
                    <a:ext uri="{9D8B030D-6E8A-4147-A177-3AD203B41FA5}">
                      <a16:colId xmlns:a16="http://schemas.microsoft.com/office/drawing/2014/main" val="1991039284"/>
                    </a:ext>
                  </a:extLst>
                </a:gridCol>
              </a:tblGrid>
              <a:tr h="496938">
                <a:tc>
                  <a:txBody>
                    <a:bodyPr/>
                    <a:lstStyle/>
                    <a:p>
                      <a:pPr algn="ctr">
                        <a:spcAft>
                          <a:spcPts val="0"/>
                        </a:spcAft>
                      </a:pPr>
                      <a:r>
                        <a:rPr lang="en-US" sz="1400" b="1" kern="100">
                          <a:effectLst/>
                        </a:rPr>
                        <a:t>No.</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主机名称</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b="1" kern="100">
                          <a:effectLst/>
                        </a:rPr>
                        <a:t>IP</a:t>
                      </a:r>
                      <a:r>
                        <a:rPr lang="zh-CN" sz="1400" b="1" kern="100">
                          <a:effectLst/>
                        </a:rPr>
                        <a:t>地址</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服务进程</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描述</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47220504"/>
                  </a:ext>
                </a:extLst>
              </a:tr>
              <a:tr h="496938">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sentinel-server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192.168.190.168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Sentinel</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Sentinel</a:t>
                      </a:r>
                      <a:r>
                        <a:rPr lang="zh-CN" sz="1400" kern="100">
                          <a:effectLst/>
                        </a:rPr>
                        <a:t>防护组件</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80041564"/>
                  </a:ext>
                </a:extLst>
              </a:tr>
              <a:tr h="496938">
                <a:tc>
                  <a:txBody>
                    <a:bodyPr/>
                    <a:lstStyle/>
                    <a:p>
                      <a:pPr algn="ctr">
                        <a:spcAft>
                          <a:spcPts val="0"/>
                        </a:spcAf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sentinel-nacos-server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192.168.190.169</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Nacos</a:t>
                      </a:r>
                      <a:r>
                        <a:rPr lang="zh-CN" sz="1400" kern="100">
                          <a:effectLst/>
                        </a:rPr>
                        <a:t>、</a:t>
                      </a:r>
                      <a:r>
                        <a:rPr lang="en-US" sz="1400" kern="100">
                          <a:effectLst/>
                        </a:rPr>
                        <a:t>MySQL</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Sentinel</a:t>
                      </a:r>
                      <a:r>
                        <a:rPr lang="zh-CN" sz="1400" kern="100">
                          <a:effectLst/>
                        </a:rPr>
                        <a:t>持久化规则存储、无安全认证</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471906"/>
                  </a:ext>
                </a:extLst>
              </a:tr>
              <a:tr h="496938">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nacos-server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192.168.190.158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Nacos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微服务注册与发现服务</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13801914"/>
                  </a:ext>
                </a:extLst>
              </a:tr>
              <a:tr h="496938">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nacos-mysql</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192.168.190.159</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MySQL</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提供</a:t>
                      </a:r>
                      <a:r>
                        <a:rPr lang="en-US" sz="1400" kern="100">
                          <a:effectLst/>
                        </a:rPr>
                        <a:t>Nacos-Server</a:t>
                      </a:r>
                      <a:r>
                        <a:rPr lang="zh-CN" sz="1400" kern="100">
                          <a:effectLst/>
                        </a:rPr>
                        <a:t>配置存储</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01223044"/>
                  </a:ext>
                </a:extLst>
              </a:tr>
              <a:tr h="496938">
                <a:tc>
                  <a:txBody>
                    <a:bodyPr/>
                    <a:lstStyle/>
                    <a:p>
                      <a:pPr algn="ctr">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provider-dept-8001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127.0.0.1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SpringCloud</a:t>
                      </a:r>
                      <a:r>
                        <a:rPr lang="zh-CN" sz="1400" kern="100">
                          <a:effectLst/>
                        </a:rPr>
                        <a:t>、</a:t>
                      </a:r>
                      <a:r>
                        <a:rPr lang="en-US" sz="1400" kern="100">
                          <a:effectLst/>
                        </a:rPr>
                        <a:t>MySQL</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微服务提供者与对应数据库</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9902208"/>
                  </a:ext>
                </a:extLst>
              </a:tr>
              <a:tr h="496938">
                <a:tc>
                  <a:txBody>
                    <a:bodyPr/>
                    <a:lstStyle/>
                    <a:p>
                      <a:pPr algn="ctr">
                        <a:spcAft>
                          <a:spcPts val="0"/>
                        </a:spcAft>
                      </a:pPr>
                      <a:r>
                        <a:rPr lang="en-US" sz="1400" kern="10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provider-dept-8002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127.0.0.1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SpringCloud</a:t>
                      </a:r>
                      <a:r>
                        <a:rPr lang="zh-CN" sz="1400" kern="100">
                          <a:effectLst/>
                        </a:rPr>
                        <a:t>、</a:t>
                      </a:r>
                      <a:r>
                        <a:rPr lang="en-US" sz="1400" kern="100">
                          <a:effectLst/>
                        </a:rPr>
                        <a:t>MySQL</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微服务提供者与对应数据库</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80977852"/>
                  </a:ext>
                </a:extLst>
              </a:tr>
              <a:tr h="496938">
                <a:tc>
                  <a:txBody>
                    <a:bodyPr/>
                    <a:lstStyle/>
                    <a:p>
                      <a:pPr algn="ctr">
                        <a:spcAft>
                          <a:spcPts val="0"/>
                        </a:spcAft>
                      </a:pPr>
                      <a:r>
                        <a:rPr lang="en-US" sz="1400" kern="100">
                          <a:effectLst/>
                        </a:rPr>
                        <a:t>7</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provider-dept-8003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127.0.0.1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SpringCloud</a:t>
                      </a:r>
                      <a:r>
                        <a:rPr lang="zh-CN" sz="1400" kern="100">
                          <a:effectLst/>
                        </a:rPr>
                        <a:t>、</a:t>
                      </a:r>
                      <a:r>
                        <a:rPr lang="en-US" sz="1400" kern="100">
                          <a:effectLst/>
                        </a:rPr>
                        <a:t>MySQL</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微服务提供者与对应数据库</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5876515"/>
                  </a:ext>
                </a:extLst>
              </a:tr>
              <a:tr h="545432">
                <a:tc>
                  <a:txBody>
                    <a:bodyPr/>
                    <a:lstStyle/>
                    <a:p>
                      <a:pPr algn="ctr">
                        <a:spcAft>
                          <a:spcPts val="0"/>
                        </a:spcAft>
                      </a:pPr>
                      <a:r>
                        <a:rPr lang="en-US" sz="1400" kern="100">
                          <a:effectLst/>
                        </a:rPr>
                        <a:t>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consumer-springboot-80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127.0.0.1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400" kern="100">
                          <a:effectLst/>
                        </a:rPr>
                        <a:t>SpringCloud</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微服务消费者</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18698203"/>
                  </a:ext>
                </a:extLst>
              </a:tr>
            </a:tbl>
          </a:graphicData>
        </a:graphic>
      </p:graphicFrame>
    </p:spTree>
    <p:extLst>
      <p:ext uri="{BB962C8B-B14F-4D97-AF65-F5344CB8AC3E}">
        <p14:creationId xmlns:p14="http://schemas.microsoft.com/office/powerpoint/2010/main" val="3457464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获取</a:t>
            </a:r>
            <a:r>
              <a:rPr lang="en-US" altLang="zh-CN"/>
              <a:t>Sentinel</a:t>
            </a:r>
            <a:r>
              <a:rPr lang="zh-CN" altLang="zh-CN"/>
              <a:t>组件</a:t>
            </a:r>
            <a:endParaRPr lang="zh-CN" altLang="en-US"/>
          </a:p>
        </p:txBody>
      </p:sp>
      <p:sp>
        <p:nvSpPr>
          <p:cNvPr id="3" name="内容占位符 2"/>
          <p:cNvSpPr>
            <a:spLocks noGrp="1"/>
          </p:cNvSpPr>
          <p:nvPr>
            <p:ph idx="1"/>
          </p:nvPr>
        </p:nvSpPr>
        <p:spPr/>
        <p:txBody>
          <a:bodyPr/>
          <a:lstStyle/>
          <a:p>
            <a:r>
              <a:rPr lang="en-US" altLang="zh-CN"/>
              <a:t>Sentinel</a:t>
            </a:r>
            <a:r>
              <a:rPr lang="zh-CN" altLang="zh-CN"/>
              <a:t>基于</a:t>
            </a:r>
            <a:r>
              <a:rPr lang="en-US" altLang="zh-CN"/>
              <a:t>Java</a:t>
            </a:r>
            <a:r>
              <a:rPr lang="zh-CN" altLang="zh-CN"/>
              <a:t>程序开发，同时也是一个免费的开源组件，开发者直接通过</a:t>
            </a:r>
            <a:r>
              <a:rPr lang="en-US" altLang="zh-CN"/>
              <a:t>GITHub</a:t>
            </a:r>
            <a:r>
              <a:rPr lang="zh-CN" altLang="zh-CN"/>
              <a:t>地址即可获取到</a:t>
            </a:r>
            <a:r>
              <a:rPr lang="en-US" altLang="zh-CN"/>
              <a:t>Sentinel</a:t>
            </a:r>
            <a:r>
              <a:rPr lang="zh-CN" altLang="zh-CN"/>
              <a:t>源代码以及打包后部署程序</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95" y="1758748"/>
            <a:ext cx="11333797" cy="49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6251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创建新的配置项</a:t>
            </a:r>
            <a:endParaRPr lang="zh-CN" altLang="en-US"/>
          </a:p>
        </p:txBody>
      </p:sp>
      <p:sp>
        <p:nvSpPr>
          <p:cNvPr id="3" name="内容占位符 2"/>
          <p:cNvSpPr>
            <a:spLocks noGrp="1"/>
          </p:cNvSpPr>
          <p:nvPr>
            <p:ph idx="1"/>
          </p:nvPr>
        </p:nvSpPr>
        <p:spPr/>
        <p:txBody>
          <a:bodyPr/>
          <a:lstStyle/>
          <a:p>
            <a:r>
              <a:rPr lang="zh-CN" altLang="zh-CN"/>
              <a:t>在</a:t>
            </a:r>
            <a:r>
              <a:rPr lang="en-US" altLang="zh-CN"/>
              <a:t>sentinel</a:t>
            </a:r>
            <a:r>
              <a:rPr lang="zh-CN" altLang="zh-CN"/>
              <a:t>命名空间下创建一个新的配置项，配置项的名称为“</a:t>
            </a:r>
            <a:r>
              <a:rPr lang="en-US" altLang="zh-CN"/>
              <a:t>dept.provider-flow-rules</a:t>
            </a:r>
            <a:r>
              <a:rPr lang="zh-CN" altLang="zh-CN"/>
              <a:t>”（其中“</a:t>
            </a:r>
            <a:r>
              <a:rPr lang="en-US" altLang="zh-CN"/>
              <a:t>dept.provider</a:t>
            </a:r>
            <a:r>
              <a:rPr lang="zh-CN" altLang="zh-CN"/>
              <a:t>”是微服务应用名称，后面为规则类型），分组名称为“</a:t>
            </a:r>
            <a:r>
              <a:rPr lang="en-US" altLang="zh-CN"/>
              <a:t>SENTINEL_GROUP</a:t>
            </a:r>
            <a:r>
              <a:rPr lang="zh-CN" altLang="zh-CN"/>
              <a:t>”</a:t>
            </a:r>
            <a:endParaRPr lang="zh-CN" altLang="en-US"/>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5155" y="1900065"/>
            <a:ext cx="9421870" cy="470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p:cNvGraphicFramePr>
            <a:graphicFrameLocks noGrp="1"/>
          </p:cNvGraphicFramePr>
          <p:nvPr>
            <p:extLst/>
          </p:nvPr>
        </p:nvGraphicFramePr>
        <p:xfrm>
          <a:off x="240535" y="4389120"/>
          <a:ext cx="6841908" cy="1797693"/>
        </p:xfrm>
        <a:graphic>
          <a:graphicData uri="http://schemas.openxmlformats.org/drawingml/2006/table">
            <a:tbl>
              <a:tblPr firstRow="1" firstCol="1" lastRow="1" lastCol="1" bandRow="1" bandCol="1">
                <a:tableStyleId>{5940675A-B579-460E-94D1-54222C63F5DA}</a:tableStyleId>
              </a:tblPr>
              <a:tblGrid>
                <a:gridCol w="6841908">
                  <a:extLst>
                    <a:ext uri="{9D8B030D-6E8A-4147-A177-3AD203B41FA5}">
                      <a16:colId xmlns:a16="http://schemas.microsoft.com/office/drawing/2014/main" val="3134858959"/>
                    </a:ext>
                  </a:extLst>
                </a:gridCol>
              </a:tblGrid>
              <a:tr h="1797693">
                <a:tc>
                  <a:txBody>
                    <a:bodyPr/>
                    <a:lstStyle/>
                    <a:p>
                      <a:r>
                        <a:rPr lang="en-US" sz="1050">
                          <a:effectLst/>
                        </a:rPr>
                        <a:t>[		</a:t>
                      </a:r>
                      <a:r>
                        <a:rPr lang="en-US" altLang="zh-CN" sz="1050" smtClean="0">
                          <a:effectLst/>
                        </a:rPr>
                        <a:t>	</a:t>
                      </a:r>
                      <a:r>
                        <a:rPr lang="en-US" sz="1050" smtClean="0">
                          <a:effectLst/>
                          <a:sym typeface="Wingdings" panose="05000000000000000000" pitchFamily="2" charset="2"/>
                        </a:rPr>
                        <a:t></a:t>
                      </a:r>
                      <a:r>
                        <a:rPr lang="en-US" sz="1050">
                          <a:effectLst/>
                        </a:rPr>
                        <a:t>	</a:t>
                      </a:r>
                      <a:r>
                        <a:rPr lang="zh-CN" sz="1050">
                          <a:effectLst/>
                        </a:rPr>
                        <a:t>数组定义，此处可以配置若干个流控规则</a:t>
                      </a:r>
                      <a:r>
                        <a:rPr lang="en-US" sz="1050">
                          <a:effectLst/>
                        </a:rPr>
                        <a:t/>
                      </a:r>
                      <a:br>
                        <a:rPr lang="en-US" sz="1050">
                          <a:effectLst/>
                        </a:rPr>
                      </a:br>
                      <a:r>
                        <a:rPr lang="en-US" sz="1050">
                          <a:effectLst/>
                        </a:rPr>
                        <a:t>  {		</a:t>
                      </a:r>
                      <a:r>
                        <a:rPr lang="en-US" altLang="zh-CN" sz="1050" smtClean="0">
                          <a:effectLst/>
                        </a:rPr>
                        <a:t>	</a:t>
                      </a:r>
                      <a:r>
                        <a:rPr lang="en-US" sz="1050" smtClean="0">
                          <a:effectLst/>
                          <a:sym typeface="Wingdings" panose="05000000000000000000" pitchFamily="2" charset="2"/>
                        </a:rPr>
                        <a:t></a:t>
                      </a:r>
                      <a:r>
                        <a:rPr lang="en-US" sz="1050">
                          <a:effectLst/>
                        </a:rPr>
                        <a:t>	</a:t>
                      </a:r>
                      <a:r>
                        <a:rPr lang="zh-CN" sz="1050">
                          <a:effectLst/>
                        </a:rPr>
                        <a:t>流控配置项</a:t>
                      </a:r>
                      <a:r>
                        <a:rPr lang="en-US" sz="1050">
                          <a:effectLst/>
                        </a:rPr>
                        <a:t/>
                      </a:r>
                      <a:br>
                        <a:rPr lang="en-US" sz="1050">
                          <a:effectLst/>
                        </a:rPr>
                      </a:br>
                      <a:r>
                        <a:rPr lang="en-US" sz="1050">
                          <a:effectLst/>
                        </a:rPr>
                        <a:t>    "resource": "/provider/dept/list",	</a:t>
                      </a:r>
                      <a:r>
                        <a:rPr lang="en-US" sz="1050">
                          <a:effectLst/>
                          <a:sym typeface="Wingdings" panose="05000000000000000000" pitchFamily="2" charset="2"/>
                        </a:rPr>
                        <a:t></a:t>
                      </a:r>
                      <a:r>
                        <a:rPr lang="en-US" sz="1050">
                          <a:effectLst/>
                        </a:rPr>
                        <a:t>	</a:t>
                      </a:r>
                      <a:r>
                        <a:rPr lang="zh-CN" sz="1050">
                          <a:effectLst/>
                        </a:rPr>
                        <a:t>限制资源名称</a:t>
                      </a:r>
                      <a:r>
                        <a:rPr lang="en-US" sz="1050">
                          <a:effectLst/>
                        </a:rPr>
                        <a:t/>
                      </a:r>
                      <a:br>
                        <a:rPr lang="en-US" sz="1050">
                          <a:effectLst/>
                        </a:rPr>
                      </a:br>
                      <a:r>
                        <a:rPr lang="en-US" sz="1050">
                          <a:effectLst/>
                        </a:rPr>
                        <a:t>    "limitApp": "default",	</a:t>
                      </a:r>
                      <a:r>
                        <a:rPr lang="en-US" altLang="zh-CN" sz="1050" smtClean="0">
                          <a:effectLst/>
                        </a:rPr>
                        <a:t>	</a:t>
                      </a:r>
                      <a:r>
                        <a:rPr lang="en-US" sz="1050" smtClean="0">
                          <a:effectLst/>
                          <a:sym typeface="Wingdings" panose="05000000000000000000" pitchFamily="2" charset="2"/>
                        </a:rPr>
                        <a:t></a:t>
                      </a:r>
                      <a:r>
                        <a:rPr lang="en-US" sz="1050">
                          <a:effectLst/>
                        </a:rPr>
                        <a:t>	</a:t>
                      </a:r>
                      <a:r>
                        <a:rPr lang="zh-CN" sz="1050">
                          <a:effectLst/>
                        </a:rPr>
                        <a:t>来源应用</a:t>
                      </a:r>
                      <a:r>
                        <a:rPr lang="en-US" sz="1050">
                          <a:effectLst/>
                        </a:rPr>
                        <a:t/>
                      </a:r>
                      <a:br>
                        <a:rPr lang="en-US" sz="1050">
                          <a:effectLst/>
                        </a:rPr>
                      </a:br>
                      <a:r>
                        <a:rPr lang="en-US" sz="1050">
                          <a:effectLst/>
                        </a:rPr>
                        <a:t>    "grade": 1, 		</a:t>
                      </a:r>
                      <a:r>
                        <a:rPr lang="en-US" altLang="zh-CN" sz="1050" smtClean="0">
                          <a:effectLst/>
                        </a:rPr>
                        <a:t>	</a:t>
                      </a:r>
                      <a:r>
                        <a:rPr lang="en-US" sz="1050" smtClean="0">
                          <a:effectLst/>
                          <a:sym typeface="Wingdings" panose="05000000000000000000" pitchFamily="2" charset="2"/>
                        </a:rPr>
                        <a:t></a:t>
                      </a:r>
                      <a:r>
                        <a:rPr lang="en-US" sz="1050">
                          <a:effectLst/>
                        </a:rPr>
                        <a:t>	</a:t>
                      </a:r>
                      <a:r>
                        <a:rPr lang="zh-CN" sz="1050">
                          <a:effectLst/>
                        </a:rPr>
                        <a:t>阈值类型（</a:t>
                      </a:r>
                      <a:r>
                        <a:rPr lang="en-US" sz="1050">
                          <a:effectLst/>
                        </a:rPr>
                        <a:t>0</a:t>
                      </a:r>
                      <a:r>
                        <a:rPr lang="zh-CN" sz="1050">
                          <a:effectLst/>
                        </a:rPr>
                        <a:t>：线程数、</a:t>
                      </a:r>
                      <a:r>
                        <a:rPr lang="en-US" sz="1050">
                          <a:effectLst/>
                        </a:rPr>
                        <a:t>1</a:t>
                      </a:r>
                      <a:r>
                        <a:rPr lang="zh-CN" sz="1050">
                          <a:effectLst/>
                        </a:rPr>
                        <a:t>：</a:t>
                      </a:r>
                      <a:r>
                        <a:rPr lang="en-US" sz="1050">
                          <a:effectLst/>
                        </a:rPr>
                        <a:t>QPS</a:t>
                      </a:r>
                      <a:r>
                        <a:rPr lang="zh-CN" sz="1050">
                          <a:effectLst/>
                        </a:rPr>
                        <a:t>）</a:t>
                      </a:r>
                      <a:r>
                        <a:rPr lang="en-US" sz="1050">
                          <a:effectLst/>
                        </a:rPr>
                        <a:t/>
                      </a:r>
                      <a:br>
                        <a:rPr lang="en-US" sz="1050">
                          <a:effectLst/>
                        </a:rPr>
                      </a:br>
                      <a:r>
                        <a:rPr lang="en-US" sz="1050">
                          <a:effectLst/>
                        </a:rPr>
                        <a:t>    "count": 1, 		</a:t>
                      </a:r>
                      <a:r>
                        <a:rPr lang="en-US" altLang="zh-CN" sz="1050" smtClean="0">
                          <a:effectLst/>
                        </a:rPr>
                        <a:t>	</a:t>
                      </a:r>
                      <a:r>
                        <a:rPr lang="en-US" sz="1050" smtClean="0">
                          <a:effectLst/>
                          <a:sym typeface="Wingdings" panose="05000000000000000000" pitchFamily="2" charset="2"/>
                        </a:rPr>
                        <a:t></a:t>
                      </a:r>
                      <a:r>
                        <a:rPr lang="en-US" sz="1050">
                          <a:effectLst/>
                        </a:rPr>
                        <a:t>	</a:t>
                      </a:r>
                      <a:r>
                        <a:rPr lang="zh-CN" sz="1050">
                          <a:effectLst/>
                        </a:rPr>
                        <a:t>单机阈值定义</a:t>
                      </a:r>
                      <a:r>
                        <a:rPr lang="en-US" sz="1050">
                          <a:effectLst/>
                        </a:rPr>
                        <a:t/>
                      </a:r>
                      <a:br>
                        <a:rPr lang="en-US" sz="1050">
                          <a:effectLst/>
                        </a:rPr>
                      </a:br>
                      <a:r>
                        <a:rPr lang="en-US" sz="1050">
                          <a:effectLst/>
                        </a:rPr>
                        <a:t>    "strategy": 0, 		</a:t>
                      </a:r>
                      <a:r>
                        <a:rPr lang="en-US" altLang="zh-CN" sz="1050" smtClean="0">
                          <a:effectLst/>
                        </a:rPr>
                        <a:t>	</a:t>
                      </a:r>
                      <a:r>
                        <a:rPr lang="en-US" sz="1050" smtClean="0">
                          <a:effectLst/>
                          <a:sym typeface="Wingdings" panose="05000000000000000000" pitchFamily="2" charset="2"/>
                        </a:rPr>
                        <a:t></a:t>
                      </a:r>
                      <a:r>
                        <a:rPr lang="en-US" sz="1050">
                          <a:effectLst/>
                        </a:rPr>
                        <a:t>	</a:t>
                      </a:r>
                      <a:r>
                        <a:rPr lang="zh-CN" sz="1050">
                          <a:effectLst/>
                        </a:rPr>
                        <a:t>流控模式（</a:t>
                      </a:r>
                      <a:r>
                        <a:rPr lang="en-US" sz="1050">
                          <a:effectLst/>
                        </a:rPr>
                        <a:t>0</a:t>
                      </a:r>
                      <a:r>
                        <a:rPr lang="zh-CN" sz="1050">
                          <a:effectLst/>
                        </a:rPr>
                        <a:t>：直接、</a:t>
                      </a:r>
                      <a:r>
                        <a:rPr lang="en-US" sz="1050">
                          <a:effectLst/>
                        </a:rPr>
                        <a:t>1</a:t>
                      </a:r>
                      <a:r>
                        <a:rPr lang="zh-CN" sz="1050">
                          <a:effectLst/>
                        </a:rPr>
                        <a:t>：关联、</a:t>
                      </a:r>
                      <a:r>
                        <a:rPr lang="en-US" sz="1050">
                          <a:effectLst/>
                        </a:rPr>
                        <a:t>2</a:t>
                      </a:r>
                      <a:r>
                        <a:rPr lang="zh-CN" sz="1050">
                          <a:effectLst/>
                        </a:rPr>
                        <a:t>：链路）</a:t>
                      </a:r>
                      <a:r>
                        <a:rPr lang="en-US" sz="1050">
                          <a:effectLst/>
                        </a:rPr>
                        <a:t/>
                      </a:r>
                      <a:br>
                        <a:rPr lang="en-US" sz="1050">
                          <a:effectLst/>
                        </a:rPr>
                      </a:br>
                      <a:r>
                        <a:rPr lang="en-US" sz="1050">
                          <a:effectLst/>
                        </a:rPr>
                        <a:t>    "controlBehavior": 0, 	</a:t>
                      </a:r>
                      <a:r>
                        <a:rPr lang="en-US" altLang="zh-CN" sz="1050" smtClean="0">
                          <a:effectLst/>
                        </a:rPr>
                        <a:t>	</a:t>
                      </a:r>
                      <a:r>
                        <a:rPr lang="en-US" sz="1050" smtClean="0">
                          <a:effectLst/>
                          <a:sym typeface="Wingdings" panose="05000000000000000000" pitchFamily="2" charset="2"/>
                        </a:rPr>
                        <a:t></a:t>
                      </a:r>
                      <a:r>
                        <a:rPr lang="en-US" sz="1050">
                          <a:effectLst/>
                        </a:rPr>
                        <a:t>	</a:t>
                      </a:r>
                      <a:r>
                        <a:rPr lang="zh-CN" sz="1050">
                          <a:effectLst/>
                        </a:rPr>
                        <a:t>流控效果（</a:t>
                      </a:r>
                      <a:r>
                        <a:rPr lang="en-US" sz="1050">
                          <a:effectLst/>
                        </a:rPr>
                        <a:t>0</a:t>
                      </a:r>
                      <a:r>
                        <a:rPr lang="zh-CN" sz="1050">
                          <a:effectLst/>
                        </a:rPr>
                        <a:t>：快速失败、</a:t>
                      </a:r>
                      <a:r>
                        <a:rPr lang="en-US" sz="1050">
                          <a:effectLst/>
                        </a:rPr>
                        <a:t>1</a:t>
                      </a:r>
                      <a:r>
                        <a:rPr lang="zh-CN" sz="1050">
                          <a:effectLst/>
                        </a:rPr>
                        <a:t>：</a:t>
                      </a:r>
                      <a:r>
                        <a:rPr lang="en-US" sz="1050">
                          <a:effectLst/>
                        </a:rPr>
                        <a:t>WarmUp</a:t>
                      </a:r>
                      <a:r>
                        <a:rPr lang="zh-CN" sz="1050">
                          <a:effectLst/>
                        </a:rPr>
                        <a:t>、</a:t>
                      </a:r>
                      <a:r>
                        <a:rPr lang="en-US" sz="1050">
                          <a:effectLst/>
                        </a:rPr>
                        <a:t>2</a:t>
                      </a:r>
                      <a:r>
                        <a:rPr lang="zh-CN" sz="1050">
                          <a:effectLst/>
                        </a:rPr>
                        <a:t>：队列）</a:t>
                      </a:r>
                      <a:r>
                        <a:rPr lang="en-US" sz="1050">
                          <a:effectLst/>
                        </a:rPr>
                        <a:t/>
                      </a:r>
                      <a:br>
                        <a:rPr lang="en-US" sz="1050">
                          <a:effectLst/>
                        </a:rPr>
                      </a:br>
                      <a:r>
                        <a:rPr lang="en-US" sz="1050">
                          <a:effectLst/>
                        </a:rPr>
                        <a:t>    "clusterMode": false	</a:t>
                      </a:r>
                      <a:r>
                        <a:rPr lang="en-US" altLang="zh-CN" sz="1050" smtClean="0">
                          <a:effectLst/>
                        </a:rPr>
                        <a:t>	</a:t>
                      </a:r>
                      <a:r>
                        <a:rPr lang="en-US" sz="1050" smtClean="0">
                          <a:effectLst/>
                          <a:sym typeface="Wingdings" panose="05000000000000000000" pitchFamily="2" charset="2"/>
                        </a:rPr>
                        <a:t></a:t>
                      </a:r>
                      <a:r>
                        <a:rPr lang="en-US" sz="1050">
                          <a:effectLst/>
                        </a:rPr>
                        <a:t>	</a:t>
                      </a:r>
                      <a:r>
                        <a:rPr lang="zh-CN" sz="1050">
                          <a:effectLst/>
                        </a:rPr>
                        <a:t>采用非集群模式</a:t>
                      </a:r>
                      <a:r>
                        <a:rPr lang="en-US" sz="1050">
                          <a:effectLst/>
                        </a:rPr>
                        <a:t/>
                      </a:r>
                      <a:br>
                        <a:rPr lang="en-US" sz="1050">
                          <a:effectLst/>
                        </a:rPr>
                      </a:br>
                      <a:r>
                        <a:rPr lang="en-US" sz="1050">
                          <a:effectLst/>
                        </a:rPr>
                        <a:t>  }]</a:t>
                      </a:r>
                      <a:endParaRPr lang="zh-CN" sz="1050">
                        <a:effectLst/>
                        <a:latin typeface="Times New Roman" panose="02020603050405020304" pitchFamily="18" charset="0"/>
                      </a:endParaRPr>
                    </a:p>
                  </a:txBody>
                  <a:tcPr marL="68580" marR="68580" marT="0" marB="0"/>
                </a:tc>
                <a:extLst>
                  <a:ext uri="{0D108BD9-81ED-4DB2-BD59-A6C34878D82A}">
                    <a16:rowId xmlns:a16="http://schemas.microsoft.com/office/drawing/2014/main" val="3997211311"/>
                  </a:ext>
                </a:extLst>
              </a:tr>
            </a:tbl>
          </a:graphicData>
        </a:graphic>
      </p:graphicFrame>
    </p:spTree>
    <p:extLst>
      <p:ext uri="{BB962C8B-B14F-4D97-AF65-F5344CB8AC3E}">
        <p14:creationId xmlns:p14="http://schemas.microsoft.com/office/powerpoint/2010/main" val="380373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r>
              <a:rPr lang="zh-CN" altLang="zh-CN"/>
              <a:t>配置</a:t>
            </a:r>
            <a:endParaRPr lang="zh-CN" altLang="en-US"/>
          </a:p>
        </p:txBody>
      </p:sp>
      <p:graphicFrame>
        <p:nvGraphicFramePr>
          <p:cNvPr id="4" name="表格 3"/>
          <p:cNvGraphicFramePr>
            <a:graphicFrameLocks noGrp="1"/>
          </p:cNvGraphicFramePr>
          <p:nvPr>
            <p:extLst/>
          </p:nvPr>
        </p:nvGraphicFramePr>
        <p:xfrm>
          <a:off x="207283" y="849087"/>
          <a:ext cx="11671603" cy="1952302"/>
        </p:xfrm>
        <a:graphic>
          <a:graphicData uri="http://schemas.openxmlformats.org/drawingml/2006/table">
            <a:tbl>
              <a:tblPr firstRow="1" firstCol="1" lastRow="1" lastCol="1" bandRow="1" bandCol="1">
                <a:tableStyleId>{5940675A-B579-460E-94D1-54222C63F5DA}</a:tableStyleId>
              </a:tblPr>
              <a:tblGrid>
                <a:gridCol w="11671603">
                  <a:extLst>
                    <a:ext uri="{9D8B030D-6E8A-4147-A177-3AD203B41FA5}">
                      <a16:colId xmlns:a16="http://schemas.microsoft.com/office/drawing/2014/main" val="4063946089"/>
                    </a:ext>
                  </a:extLst>
                </a:gridCol>
              </a:tblGrid>
              <a:tr h="1952302">
                <a:tc>
                  <a:txBody>
                    <a:bodyPr/>
                    <a:lstStyle/>
                    <a:p>
                      <a:r>
                        <a:rPr lang="en-US" sz="1600">
                          <a:effectLst/>
                        </a:rPr>
                        <a:t>project('provider-dept-8003') { // </a:t>
                      </a:r>
                      <a:r>
                        <a:rPr lang="zh-CN" sz="1600">
                          <a:effectLst/>
                        </a:rPr>
                        <a:t>子模块</a:t>
                      </a:r>
                      <a:r>
                        <a:rPr lang="en-US" sz="1600">
                          <a:effectLst/>
                        </a:rPr>
                        <a:t/>
                      </a:r>
                      <a:br>
                        <a:rPr lang="en-US" sz="1600">
                          <a:effectLst/>
                        </a:rPr>
                      </a:br>
                      <a:r>
                        <a:rPr lang="en-US" sz="1600">
                          <a:effectLst/>
                        </a:rPr>
                        <a:t>    dependencies { // </a:t>
                      </a:r>
                      <a:r>
                        <a:rPr lang="zh-CN" sz="1600">
                          <a:effectLst/>
                        </a:rPr>
                        <a:t>重复依赖，略</a:t>
                      </a:r>
                      <a:r>
                        <a:rPr lang="en-US" sz="1600">
                          <a:effectLst/>
                        </a:rPr>
                        <a:t>...</a:t>
                      </a:r>
                      <a:br>
                        <a:rPr lang="en-US" sz="1600">
                          <a:effectLst/>
                        </a:rPr>
                      </a:br>
                      <a:r>
                        <a:rPr lang="en-US" sz="1600">
                          <a:effectLst/>
                        </a:rPr>
                        <a:t>        implementation('com.alibaba.csp:sentinel-datasource-nacos:1.8.1')</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025762949"/>
                  </a:ext>
                </a:extLst>
              </a:tr>
            </a:tbl>
          </a:graphicData>
        </a:graphic>
      </p:graphicFrame>
    </p:spTree>
    <p:extLst>
      <p:ext uri="{BB962C8B-B14F-4D97-AF65-F5344CB8AC3E}">
        <p14:creationId xmlns:p14="http://schemas.microsoft.com/office/powerpoint/2010/main" val="3944332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5" name="表格 4"/>
          <p:cNvGraphicFramePr>
            <a:graphicFrameLocks noGrp="1"/>
          </p:cNvGraphicFramePr>
          <p:nvPr>
            <p:extLst/>
          </p:nvPr>
        </p:nvGraphicFramePr>
        <p:xfrm>
          <a:off x="257161" y="849087"/>
          <a:ext cx="11646664" cy="5842658"/>
        </p:xfrm>
        <a:graphic>
          <a:graphicData uri="http://schemas.openxmlformats.org/drawingml/2006/table">
            <a:tbl>
              <a:tblPr firstRow="1" firstCol="1" lastRow="1" lastCol="1" bandRow="1" bandCol="1">
                <a:tableStyleId>{5940675A-B579-460E-94D1-54222C63F5DA}</a:tableStyleId>
              </a:tblPr>
              <a:tblGrid>
                <a:gridCol w="11646664">
                  <a:extLst>
                    <a:ext uri="{9D8B030D-6E8A-4147-A177-3AD203B41FA5}">
                      <a16:colId xmlns:a16="http://schemas.microsoft.com/office/drawing/2014/main" val="228003600"/>
                    </a:ext>
                  </a:extLst>
                </a:gridCol>
              </a:tblGrid>
              <a:tr h="5842658">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application: 						# </a:t>
                      </a:r>
                      <a:r>
                        <a:rPr lang="zh-CN" sz="1400">
                          <a:effectLst/>
                        </a:rPr>
                        <a:t>应用配置</a:t>
                      </a:r>
                      <a:r>
                        <a:rPr lang="en-US" sz="1400">
                          <a:effectLst/>
                        </a:rPr>
                        <a:t/>
                      </a:r>
                      <a:br>
                        <a:rPr lang="en-US" sz="1400">
                          <a:effectLst/>
                        </a:rPr>
                      </a:br>
                      <a:r>
                        <a:rPr lang="en-US" sz="1400">
                          <a:effectLst/>
                        </a:rPr>
                        <a:t>    name: dept.provider 					# </a:t>
                      </a:r>
                      <a:r>
                        <a:rPr lang="zh-CN" sz="1400">
                          <a:effectLst/>
                        </a:rPr>
                        <a:t>应用名称</a:t>
                      </a:r>
                      <a:r>
                        <a:rPr lang="en-US" sz="1400">
                          <a:effectLst/>
                        </a:rPr>
                        <a:t/>
                      </a:r>
                      <a:br>
                        <a:rPr lang="en-US" sz="1400">
                          <a:effectLst/>
                        </a:rPr>
                      </a:br>
                      <a:r>
                        <a:rPr lang="en-US" sz="1400">
                          <a:effectLst/>
                        </a:rPr>
                        <a:t>  cloud: 						# SpringCloud</a:t>
                      </a:r>
                      <a:r>
                        <a:rPr lang="zh-CN" sz="1400">
                          <a:effectLst/>
                        </a:rPr>
                        <a:t>配置</a:t>
                      </a:r>
                      <a:r>
                        <a:rPr lang="en-US" sz="1400">
                          <a:effectLst/>
                        </a:rPr>
                        <a:t/>
                      </a:r>
                      <a:br>
                        <a:rPr lang="en-US" sz="1400">
                          <a:effectLst/>
                        </a:rPr>
                      </a:br>
                      <a:r>
                        <a:rPr lang="en-US" sz="1400">
                          <a:effectLst/>
                        </a:rPr>
                        <a:t>    sentinel: 						# Sentinel</a:t>
                      </a:r>
                      <a:r>
                        <a:rPr lang="zh-CN" sz="1400">
                          <a:effectLst/>
                        </a:rPr>
                        <a:t>配置</a:t>
                      </a:r>
                      <a:r>
                        <a:rPr lang="en-US" sz="1400">
                          <a:effectLst/>
                        </a:rPr>
                        <a:t/>
                      </a:r>
                      <a:br>
                        <a:rPr lang="en-US" sz="1400">
                          <a:effectLst/>
                        </a:rPr>
                      </a:br>
                      <a:r>
                        <a:rPr lang="en-US" sz="1400">
                          <a:effectLst/>
                        </a:rPr>
                        <a:t>      transport: 						# </a:t>
                      </a:r>
                      <a:r>
                        <a:rPr lang="zh-CN" sz="1400">
                          <a:effectLst/>
                        </a:rPr>
                        <a:t>通讯配置</a:t>
                      </a:r>
                      <a:r>
                        <a:rPr lang="en-US" sz="1400">
                          <a:effectLst/>
                        </a:rPr>
                        <a:t/>
                      </a:r>
                      <a:br>
                        <a:rPr lang="en-US" sz="1400">
                          <a:effectLst/>
                        </a:rPr>
                      </a:br>
                      <a:r>
                        <a:rPr lang="en-US" sz="1400">
                          <a:effectLst/>
                        </a:rPr>
                        <a:t>        port: 8719 					# Sentinel</a:t>
                      </a:r>
                      <a:r>
                        <a:rPr lang="zh-CN" sz="1400">
                          <a:effectLst/>
                        </a:rPr>
                        <a:t>通讯端口</a:t>
                      </a:r>
                      <a:r>
                        <a:rPr lang="en-US" sz="1400">
                          <a:effectLst/>
                        </a:rPr>
                        <a:t/>
                      </a:r>
                      <a:br>
                        <a:rPr lang="en-US" sz="1400">
                          <a:effectLst/>
                        </a:rPr>
                      </a:br>
                      <a:r>
                        <a:rPr lang="en-US" sz="1400">
                          <a:effectLst/>
                        </a:rPr>
                        <a:t>        dashboard: sentinel-server:8888 			# Sentinel</a:t>
                      </a:r>
                      <a:r>
                        <a:rPr lang="zh-CN" sz="1400">
                          <a:effectLst/>
                        </a:rPr>
                        <a:t>控制面板</a:t>
                      </a:r>
                      <a:r>
                        <a:rPr lang="en-US" sz="1400">
                          <a:effectLst/>
                        </a:rPr>
                        <a:t/>
                      </a:r>
                      <a:br>
                        <a:rPr lang="en-US" sz="1400">
                          <a:effectLst/>
                        </a:rPr>
                      </a:br>
                      <a:r>
                        <a:rPr lang="en-US" sz="1400">
                          <a:effectLst/>
                        </a:rPr>
                        <a:t>      eager: true</a:t>
                      </a:r>
                      <a:br>
                        <a:rPr lang="en-US" sz="1400">
                          <a:effectLst/>
                        </a:rPr>
                      </a:br>
                      <a:r>
                        <a:rPr lang="en-US" sz="1400">
                          <a:effectLst/>
                        </a:rPr>
                        <a:t>      datasource: 						# </a:t>
                      </a:r>
                      <a:r>
                        <a:rPr lang="zh-CN" sz="1400">
                          <a:effectLst/>
                        </a:rPr>
                        <a:t>数据源配置</a:t>
                      </a:r>
                      <a:r>
                        <a:rPr lang="en-US" sz="1400">
                          <a:effectLst/>
                        </a:rPr>
                        <a:t/>
                      </a:r>
                      <a:br>
                        <a:rPr lang="en-US" sz="1400">
                          <a:effectLst/>
                        </a:rPr>
                      </a:br>
                      <a:r>
                        <a:rPr lang="en-US" sz="1400">
                          <a:effectLst/>
                        </a:rPr>
                        <a:t>        flow-datasource: 					# </a:t>
                      </a:r>
                      <a:r>
                        <a:rPr lang="zh-CN" sz="1400">
                          <a:effectLst/>
                        </a:rPr>
                        <a:t>自定义数据源名称</a:t>
                      </a:r>
                      <a:r>
                        <a:rPr lang="en-US" sz="1400">
                          <a:effectLst/>
                        </a:rPr>
                        <a:t/>
                      </a:r>
                      <a:br>
                        <a:rPr lang="en-US" sz="1400">
                          <a:effectLst/>
                        </a:rPr>
                      </a:br>
                      <a:r>
                        <a:rPr lang="en-US" sz="1400">
                          <a:effectLst/>
                        </a:rPr>
                        <a:t>          nacos: 						# Nacos</a:t>
                      </a:r>
                      <a:r>
                        <a:rPr lang="zh-CN" sz="1400">
                          <a:effectLst/>
                        </a:rPr>
                        <a:t>存储</a:t>
                      </a:r>
                      <a:r>
                        <a:rPr lang="en-US" sz="1400">
                          <a:effectLst/>
                        </a:rPr>
                        <a:t/>
                      </a:r>
                      <a:br>
                        <a:rPr lang="en-US" sz="1400">
                          <a:effectLst/>
                        </a:rPr>
                      </a:br>
                      <a:r>
                        <a:rPr lang="en-US" sz="1400">
                          <a:effectLst/>
                        </a:rPr>
                        <a:t>            server-addr: sentinel-nacos-server:8848 		# </a:t>
                      </a:r>
                      <a:r>
                        <a:rPr lang="zh-CN" sz="1400">
                          <a:effectLst/>
                        </a:rPr>
                        <a:t>服务地址</a:t>
                      </a:r>
                      <a:r>
                        <a:rPr lang="en-US" sz="1400">
                          <a:effectLst/>
                        </a:rPr>
                        <a:t/>
                      </a:r>
                      <a:br>
                        <a:rPr lang="en-US" sz="1400">
                          <a:effectLst/>
                        </a:rPr>
                      </a:br>
                      <a:r>
                        <a:rPr lang="en-US" sz="1400">
                          <a:effectLst/>
                        </a:rPr>
                        <a:t>            data-id: ${spring.application.name}-flow-rules 	# </a:t>
                      </a:r>
                      <a:r>
                        <a:rPr lang="zh-CN" sz="1400">
                          <a:effectLst/>
                        </a:rPr>
                        <a:t>限流规则</a:t>
                      </a:r>
                      <a:r>
                        <a:rPr lang="en-US" sz="1400">
                          <a:effectLst/>
                        </a:rPr>
                        <a:t/>
                      </a:r>
                      <a:br>
                        <a:rPr lang="en-US" sz="1400">
                          <a:effectLst/>
                        </a:rPr>
                      </a:br>
                      <a:r>
                        <a:rPr lang="en-US" sz="1400">
                          <a:effectLst/>
                        </a:rPr>
                        <a:t>            group-id: SENTINEL_GROUP 			# </a:t>
                      </a:r>
                      <a:r>
                        <a:rPr lang="zh-CN" sz="1400">
                          <a:effectLst/>
                        </a:rPr>
                        <a:t>分组</a:t>
                      </a:r>
                      <a:r>
                        <a:rPr lang="en-US" sz="1400">
                          <a:effectLst/>
                        </a:rPr>
                        <a:t>ID</a:t>
                      </a:r>
                      <a:br>
                        <a:rPr lang="en-US" sz="1400">
                          <a:effectLst/>
                        </a:rPr>
                      </a:br>
                      <a:r>
                        <a:rPr lang="en-US" sz="1400">
                          <a:effectLst/>
                        </a:rPr>
                        <a:t>            namespace: 130ab0b4-37ab-4b51-82a0-d21b79ff8a75 	# </a:t>
                      </a:r>
                      <a:r>
                        <a:rPr lang="zh-CN" sz="1400">
                          <a:effectLst/>
                        </a:rPr>
                        <a:t>命名空间</a:t>
                      </a:r>
                      <a:r>
                        <a:rPr lang="en-US" sz="1400">
                          <a:effectLst/>
                        </a:rPr>
                        <a:t>ID</a:t>
                      </a:r>
                      <a:br>
                        <a:rPr lang="en-US" sz="1400">
                          <a:effectLst/>
                        </a:rPr>
                      </a:br>
                      <a:r>
                        <a:rPr lang="en-US" sz="1400">
                          <a:effectLst/>
                        </a:rPr>
                        <a:t>            data-type: json 				# </a:t>
                      </a:r>
                      <a:r>
                        <a:rPr lang="zh-CN" sz="1400">
                          <a:effectLst/>
                        </a:rPr>
                        <a:t>配置类型</a:t>
                      </a:r>
                      <a:r>
                        <a:rPr lang="en-US" sz="1400">
                          <a:effectLst/>
                        </a:rPr>
                        <a:t/>
                      </a:r>
                      <a:br>
                        <a:rPr lang="en-US" sz="1400">
                          <a:effectLst/>
                        </a:rPr>
                      </a:br>
                      <a:r>
                        <a:rPr lang="en-US" sz="1400">
                          <a:effectLst/>
                        </a:rPr>
                        <a:t>            rule_type: flow 				# </a:t>
                      </a:r>
                      <a:r>
                        <a:rPr lang="zh-CN" sz="1400">
                          <a:effectLst/>
                        </a:rPr>
                        <a:t>规则类型</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408840344"/>
                  </a:ext>
                </a:extLst>
              </a:tr>
            </a:tbl>
          </a:graphicData>
        </a:graphic>
      </p:graphicFrame>
    </p:spTree>
    <p:extLst>
      <p:ext uri="{BB962C8B-B14F-4D97-AF65-F5344CB8AC3E}">
        <p14:creationId xmlns:p14="http://schemas.microsoft.com/office/powerpoint/2010/main" val="29730736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限流规则转换处理</a:t>
            </a:r>
            <a:endParaRPr lang="zh-CN" altLang="en-US"/>
          </a:p>
        </p:txBody>
      </p:sp>
      <p:sp>
        <p:nvSpPr>
          <p:cNvPr id="3" name="内容占位符 2"/>
          <p:cNvSpPr>
            <a:spLocks noGrp="1"/>
          </p:cNvSpPr>
          <p:nvPr>
            <p:ph idx="1"/>
          </p:nvPr>
        </p:nvSpPr>
        <p:spPr/>
        <p:txBody>
          <a:bodyPr/>
          <a:lstStyle/>
          <a:p>
            <a:r>
              <a:rPr lang="zh-CN" altLang="zh-CN"/>
              <a:t>限流规则持久化的本质在于将一个限流的配置项以</a:t>
            </a:r>
            <a:r>
              <a:rPr lang="en-US" altLang="zh-CN"/>
              <a:t>JSON</a:t>
            </a:r>
            <a:r>
              <a:rPr lang="zh-CN" altLang="zh-CN"/>
              <a:t>结构进行定义，这样在微服务启动时就可以根据指定的数据源配置来获取到相关的解析规则，将其解析后转换为</a:t>
            </a:r>
            <a:r>
              <a:rPr lang="en-US" altLang="zh-CN"/>
              <a:t>Sentinel</a:t>
            </a:r>
            <a:r>
              <a:rPr lang="zh-CN" altLang="zh-CN"/>
              <a:t>可以使用的配置</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37" y="2003478"/>
            <a:ext cx="11475114" cy="226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23014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SentinelAutoConfiguration</a:t>
            </a:r>
            <a:r>
              <a:rPr lang="zh-CN" altLang="zh-CN"/>
              <a:t>核心源代码</a:t>
            </a:r>
            <a:endParaRPr lang="zh-CN" altLang="en-US"/>
          </a:p>
        </p:txBody>
      </p:sp>
      <p:graphicFrame>
        <p:nvGraphicFramePr>
          <p:cNvPr id="4" name="表格 3"/>
          <p:cNvGraphicFramePr>
            <a:graphicFrameLocks noGrp="1"/>
          </p:cNvGraphicFramePr>
          <p:nvPr>
            <p:extLst/>
          </p:nvPr>
        </p:nvGraphicFramePr>
        <p:xfrm>
          <a:off x="199505" y="797243"/>
          <a:ext cx="11804073" cy="5930900"/>
        </p:xfrm>
        <a:graphic>
          <a:graphicData uri="http://schemas.openxmlformats.org/drawingml/2006/table">
            <a:tbl>
              <a:tblPr firstRow="1" firstCol="1" lastRow="1" lastCol="1" bandRow="1" bandCol="1">
                <a:tableStyleId>{5940675A-B579-460E-94D1-54222C63F5DA}</a:tableStyleId>
              </a:tblPr>
              <a:tblGrid>
                <a:gridCol w="11804073">
                  <a:extLst>
                    <a:ext uri="{9D8B030D-6E8A-4147-A177-3AD203B41FA5}">
                      <a16:colId xmlns:a16="http://schemas.microsoft.com/office/drawing/2014/main" val="2215201496"/>
                    </a:ext>
                  </a:extLst>
                </a:gridCol>
              </a:tblGrid>
              <a:tr h="5930900">
                <a:tc>
                  <a:txBody>
                    <a:bodyPr/>
                    <a:lstStyle/>
                    <a:p>
                      <a:r>
                        <a:rPr lang="en-US" sz="900">
                          <a:effectLst/>
                        </a:rPr>
                        <a:t>package com.alibaba.cloud.sentinel.custom;</a:t>
                      </a:r>
                      <a:br>
                        <a:rPr lang="en-US" sz="900">
                          <a:effectLst/>
                        </a:rPr>
                      </a:br>
                      <a:r>
                        <a:rPr lang="en-US" sz="900">
                          <a:effectLst/>
                        </a:rPr>
                        <a:t>@Configuration(proxyBeanMethods = false)</a:t>
                      </a:r>
                      <a:br>
                        <a:rPr lang="en-US" sz="900">
                          <a:effectLst/>
                        </a:rPr>
                      </a:br>
                      <a:r>
                        <a:rPr lang="en-US" sz="900">
                          <a:effectLst/>
                        </a:rPr>
                        <a:t>@ConditionalOnProperty(name = "spring.cloud.sentinel.enabled", matchIfMissing = true)</a:t>
                      </a:r>
                      <a:br>
                        <a:rPr lang="en-US" sz="900">
                          <a:effectLst/>
                        </a:rPr>
                      </a:br>
                      <a:r>
                        <a:rPr lang="en-US" sz="900">
                          <a:effectLst/>
                        </a:rPr>
                        <a:t>@EnableConfigurationProperties(SentinelProperties.class)</a:t>
                      </a:r>
                      <a:br>
                        <a:rPr lang="en-US" sz="900">
                          <a:effectLst/>
                        </a:rPr>
                      </a:br>
                      <a:r>
                        <a:rPr lang="en-US" sz="900">
                          <a:effectLst/>
                        </a:rPr>
                        <a:t>public class SentinelAutoConfiguration {</a:t>
                      </a:r>
                      <a:br>
                        <a:rPr lang="en-US" sz="900">
                          <a:effectLst/>
                        </a:rPr>
                      </a:br>
                      <a:r>
                        <a:rPr lang="en-US" sz="900">
                          <a:effectLst/>
                        </a:rPr>
                        <a:t>   @Value("${project.name:${spring.application.name:}}")</a:t>
                      </a:r>
                      <a:br>
                        <a:rPr lang="en-US" sz="900">
                          <a:effectLst/>
                        </a:rPr>
                      </a:br>
                      <a:r>
                        <a:rPr lang="en-US" sz="900">
                          <a:effectLst/>
                        </a:rPr>
                        <a:t>   private String projectName; 				// </a:t>
                      </a:r>
                      <a:r>
                        <a:rPr lang="zh-CN" sz="900">
                          <a:effectLst/>
                        </a:rPr>
                        <a:t>应用名称</a:t>
                      </a:r>
                      <a:r>
                        <a:rPr lang="en-US" sz="900">
                          <a:effectLst/>
                        </a:rPr>
                        <a:t/>
                      </a:r>
                      <a:br>
                        <a:rPr lang="en-US" sz="900">
                          <a:effectLst/>
                        </a:rPr>
                      </a:br>
                      <a:r>
                        <a:rPr lang="en-US" sz="900">
                          <a:effectLst/>
                        </a:rPr>
                        <a:t>   @Autowired</a:t>
                      </a:r>
                      <a:br>
                        <a:rPr lang="en-US" sz="900">
                          <a:effectLst/>
                        </a:rPr>
                      </a:br>
                      <a:r>
                        <a:rPr lang="en-US" sz="900">
                          <a:effectLst/>
                        </a:rPr>
                        <a:t>   private SentinelProperties properties; 			// Sentinel</a:t>
                      </a:r>
                      <a:r>
                        <a:rPr lang="zh-CN" sz="900">
                          <a:effectLst/>
                        </a:rPr>
                        <a:t>配置属性</a:t>
                      </a:r>
                      <a:r>
                        <a:rPr lang="en-US" sz="900">
                          <a:effectLst/>
                        </a:rPr>
                        <a:t/>
                      </a:r>
                      <a:br>
                        <a:rPr lang="en-US" sz="900">
                          <a:effectLst/>
                        </a:rPr>
                      </a:br>
                      <a:r>
                        <a:rPr lang="en-US" sz="900">
                          <a:effectLst/>
                        </a:rPr>
                        <a:t>   @ConditionalOnClass(ObjectMapper.class)</a:t>
                      </a:r>
                      <a:br>
                        <a:rPr lang="en-US" sz="900">
                          <a:effectLst/>
                        </a:rPr>
                      </a:br>
                      <a:r>
                        <a:rPr lang="en-US" sz="900">
                          <a:effectLst/>
                        </a:rPr>
                        <a:t>   @Configuration(proxyBeanMethods = false)</a:t>
                      </a:r>
                      <a:br>
                        <a:rPr lang="en-US" sz="900">
                          <a:effectLst/>
                        </a:rPr>
                      </a:br>
                      <a:r>
                        <a:rPr lang="en-US" sz="900">
                          <a:effectLst/>
                        </a:rPr>
                        <a:t>   protected static class SentinelConverterConfiguration {	// Sentinel</a:t>
                      </a:r>
                      <a:r>
                        <a:rPr lang="zh-CN" sz="900">
                          <a:effectLst/>
                        </a:rPr>
                        <a:t>转换配置</a:t>
                      </a:r>
                      <a:r>
                        <a:rPr lang="en-US" sz="900">
                          <a:effectLst/>
                        </a:rPr>
                        <a:t/>
                      </a:r>
                      <a:br>
                        <a:rPr lang="en-US" sz="900">
                          <a:effectLst/>
                        </a:rPr>
                      </a:br>
                      <a:r>
                        <a:rPr lang="en-US" sz="900">
                          <a:effectLst/>
                        </a:rPr>
                        <a:t>      @Configuration(proxyBeanMethods = false)</a:t>
                      </a:r>
                      <a:br>
                        <a:rPr lang="en-US" sz="900">
                          <a:effectLst/>
                        </a:rPr>
                      </a:br>
                      <a:r>
                        <a:rPr lang="en-US" sz="900">
                          <a:effectLst/>
                        </a:rPr>
                        <a:t>      protected static class SentinelJsonConfiguration {</a:t>
                      </a:r>
                      <a:br>
                        <a:rPr lang="en-US" sz="900">
                          <a:effectLst/>
                        </a:rPr>
                      </a:br>
                      <a:r>
                        <a:rPr lang="en-US" sz="900">
                          <a:effectLst/>
                        </a:rPr>
                        <a:t>         private ObjectMapper objectMapper = new ObjectMapper();</a:t>
                      </a:r>
                      <a:br>
                        <a:rPr lang="en-US" sz="900">
                          <a:effectLst/>
                        </a:rPr>
                      </a:br>
                      <a:r>
                        <a:rPr lang="en-US" sz="900">
                          <a:effectLst/>
                        </a:rPr>
                        <a:t>         public SentinelJsonConfiguration() {</a:t>
                      </a:r>
                      <a:br>
                        <a:rPr lang="en-US" sz="900">
                          <a:effectLst/>
                        </a:rPr>
                      </a:br>
                      <a:r>
                        <a:rPr lang="en-US" sz="900">
                          <a:effectLst/>
                        </a:rPr>
                        <a:t>            objectMapper.configure(DeserializationFeature.FAIL_ON_UNKNOWN_PROPERTIES,</a:t>
                      </a:r>
                      <a:br>
                        <a:rPr lang="en-US" sz="900">
                          <a:effectLst/>
                        </a:rPr>
                      </a:br>
                      <a:r>
                        <a:rPr lang="en-US" sz="900">
                          <a:effectLst/>
                        </a:rPr>
                        <a:t>                  false);</a:t>
                      </a:r>
                      <a:br>
                        <a:rPr lang="en-US" sz="900">
                          <a:effectLst/>
                        </a:rPr>
                      </a:br>
                      <a:r>
                        <a:rPr lang="en-US" sz="900">
                          <a:effectLst/>
                        </a:rPr>
                        <a:t>         }</a:t>
                      </a:r>
                      <a:br>
                        <a:rPr lang="en-US" sz="900">
                          <a:effectLst/>
                        </a:rPr>
                      </a:br>
                      <a:r>
                        <a:rPr lang="en-US" sz="900">
                          <a:effectLst/>
                        </a:rPr>
                        <a:t>         @Bean("sentinel-json-flow-converter")</a:t>
                      </a:r>
                      <a:br>
                        <a:rPr lang="en-US" sz="900">
                          <a:effectLst/>
                        </a:rPr>
                      </a:br>
                      <a:r>
                        <a:rPr lang="en-US" sz="900">
                          <a:effectLst/>
                        </a:rPr>
                        <a:t>         public JsonConverter jsonFlowConverter() {		// </a:t>
                      </a:r>
                      <a:r>
                        <a:rPr lang="zh-CN" sz="900">
                          <a:effectLst/>
                        </a:rPr>
                        <a:t>流控规则转换</a:t>
                      </a:r>
                      <a:r>
                        <a:rPr lang="en-US" sz="900">
                          <a:effectLst/>
                        </a:rPr>
                        <a:t/>
                      </a:r>
                      <a:br>
                        <a:rPr lang="en-US" sz="900">
                          <a:effectLst/>
                        </a:rPr>
                      </a:br>
                      <a:r>
                        <a:rPr lang="en-US" sz="900">
                          <a:effectLst/>
                        </a:rPr>
                        <a:t>            return new JsonConverter(objectMapper, FlowRule.class);</a:t>
                      </a:r>
                      <a:br>
                        <a:rPr lang="en-US" sz="900">
                          <a:effectLst/>
                        </a:rPr>
                      </a:br>
                      <a:r>
                        <a:rPr lang="en-US" sz="900">
                          <a:effectLst/>
                        </a:rPr>
                        <a:t>         }</a:t>
                      </a:r>
                      <a:br>
                        <a:rPr lang="en-US" sz="900">
                          <a:effectLst/>
                        </a:rPr>
                      </a:br>
                      <a:r>
                        <a:rPr lang="en-US" sz="900">
                          <a:effectLst/>
                        </a:rPr>
                        <a:t>         @Bean("sentinel-json-degrade-converter")</a:t>
                      </a:r>
                      <a:br>
                        <a:rPr lang="en-US" sz="900">
                          <a:effectLst/>
                        </a:rPr>
                      </a:br>
                      <a:r>
                        <a:rPr lang="en-US" sz="900">
                          <a:effectLst/>
                        </a:rPr>
                        <a:t>         public JsonConverter jsonDegradeConverter() {	// </a:t>
                      </a:r>
                      <a:r>
                        <a:rPr lang="zh-CN" sz="900">
                          <a:effectLst/>
                        </a:rPr>
                        <a:t>降级规则转换</a:t>
                      </a:r>
                      <a:r>
                        <a:rPr lang="en-US" sz="900">
                          <a:effectLst/>
                        </a:rPr>
                        <a:t/>
                      </a:r>
                      <a:br>
                        <a:rPr lang="en-US" sz="900">
                          <a:effectLst/>
                        </a:rPr>
                      </a:br>
                      <a:r>
                        <a:rPr lang="en-US" sz="900">
                          <a:effectLst/>
                        </a:rPr>
                        <a:t>            return new JsonConverter(objectMapper, DegradeRule.class);</a:t>
                      </a:r>
                      <a:br>
                        <a:rPr lang="en-US" sz="900">
                          <a:effectLst/>
                        </a:rPr>
                      </a:br>
                      <a:r>
                        <a:rPr lang="en-US" sz="900">
                          <a:effectLst/>
                        </a:rPr>
                        <a:t>         }</a:t>
                      </a:r>
                      <a:br>
                        <a:rPr lang="en-US" sz="900">
                          <a:effectLst/>
                        </a:rPr>
                      </a:br>
                      <a:r>
                        <a:rPr lang="en-US" sz="900">
                          <a:effectLst/>
                        </a:rPr>
                        <a:t>         @Bean("sentinel-json-system-converter")</a:t>
                      </a:r>
                      <a:br>
                        <a:rPr lang="en-US" sz="900">
                          <a:effectLst/>
                        </a:rPr>
                      </a:br>
                      <a:r>
                        <a:rPr lang="en-US" sz="900">
                          <a:effectLst/>
                        </a:rPr>
                        <a:t>         public JsonConverter jsonSystemConverter() {	// </a:t>
                      </a:r>
                      <a:r>
                        <a:rPr lang="zh-CN" sz="900">
                          <a:effectLst/>
                        </a:rPr>
                        <a:t>系统规则转换</a:t>
                      </a:r>
                      <a:r>
                        <a:rPr lang="en-US" sz="900">
                          <a:effectLst/>
                        </a:rPr>
                        <a:t/>
                      </a:r>
                      <a:br>
                        <a:rPr lang="en-US" sz="900">
                          <a:effectLst/>
                        </a:rPr>
                      </a:br>
                      <a:r>
                        <a:rPr lang="en-US" sz="900">
                          <a:effectLst/>
                        </a:rPr>
                        <a:t>            return new JsonConverter(objectMapper, SystemRule.class);</a:t>
                      </a:r>
                      <a:br>
                        <a:rPr lang="en-US" sz="900">
                          <a:effectLst/>
                        </a:rPr>
                      </a:br>
                      <a:r>
                        <a:rPr lang="en-US" sz="900">
                          <a:effectLst/>
                        </a:rPr>
                        <a:t>         }</a:t>
                      </a:r>
                      <a:br>
                        <a:rPr lang="en-US" sz="900">
                          <a:effectLst/>
                        </a:rPr>
                      </a:br>
                      <a:r>
                        <a:rPr lang="en-US" sz="900">
                          <a:effectLst/>
                        </a:rPr>
                        <a:t>         @Bean("sentinel-json-authority-converter")</a:t>
                      </a:r>
                      <a:br>
                        <a:rPr lang="en-US" sz="900">
                          <a:effectLst/>
                        </a:rPr>
                      </a:br>
                      <a:r>
                        <a:rPr lang="en-US" sz="900">
                          <a:effectLst/>
                        </a:rPr>
                        <a:t>         public JsonConverter jsonAuthorityConverter() {	// </a:t>
                      </a:r>
                      <a:r>
                        <a:rPr lang="zh-CN" sz="900">
                          <a:effectLst/>
                        </a:rPr>
                        <a:t>授权规则转换</a:t>
                      </a:r>
                      <a:r>
                        <a:rPr lang="en-US" sz="900">
                          <a:effectLst/>
                        </a:rPr>
                        <a:t/>
                      </a:r>
                      <a:br>
                        <a:rPr lang="en-US" sz="900">
                          <a:effectLst/>
                        </a:rPr>
                      </a:br>
                      <a:r>
                        <a:rPr lang="en-US" sz="900">
                          <a:effectLst/>
                        </a:rPr>
                        <a:t>            return new JsonConverter(objectMapper, AuthorityRule.class);</a:t>
                      </a:r>
                      <a:br>
                        <a:rPr lang="en-US" sz="900">
                          <a:effectLst/>
                        </a:rPr>
                      </a:br>
                      <a:r>
                        <a:rPr lang="en-US" sz="900">
                          <a:effectLst/>
                        </a:rPr>
                        <a:t>         }</a:t>
                      </a:r>
                      <a:br>
                        <a:rPr lang="en-US" sz="900">
                          <a:effectLst/>
                        </a:rPr>
                      </a:br>
                      <a:r>
                        <a:rPr lang="en-US" sz="900">
                          <a:effectLst/>
                        </a:rPr>
                        <a:t>         @Bean("sentinel-json-param-flow-converter")</a:t>
                      </a:r>
                      <a:br>
                        <a:rPr lang="en-US" sz="900">
                          <a:effectLst/>
                        </a:rPr>
                      </a:br>
                      <a:r>
                        <a:rPr lang="en-US" sz="900">
                          <a:effectLst/>
                        </a:rPr>
                        <a:t>         public JsonConverter jsonParamFlowConverter() {	// </a:t>
                      </a:r>
                      <a:r>
                        <a:rPr lang="zh-CN" sz="900">
                          <a:effectLst/>
                        </a:rPr>
                        <a:t>热点规则转换</a:t>
                      </a:r>
                      <a:r>
                        <a:rPr lang="en-US" sz="900">
                          <a:effectLst/>
                        </a:rPr>
                        <a:t/>
                      </a:r>
                      <a:br>
                        <a:rPr lang="en-US" sz="900">
                          <a:effectLst/>
                        </a:rPr>
                      </a:br>
                      <a:r>
                        <a:rPr lang="en-US" sz="900">
                          <a:effectLst/>
                        </a:rPr>
                        <a:t>            return new JsonConverter(objectMapper, ParamFlowRule.class);</a:t>
                      </a:r>
                      <a:br>
                        <a:rPr lang="en-US" sz="900">
                          <a:effectLst/>
                        </a:rPr>
                      </a:br>
                      <a:r>
                        <a:rPr lang="en-US" sz="900">
                          <a:effectLst/>
                        </a:rPr>
                        <a:t>         }</a:t>
                      </a:r>
                      <a:br>
                        <a:rPr lang="en-US" sz="900">
                          <a:effectLst/>
                        </a:rPr>
                      </a:br>
                      <a:r>
                        <a:rPr lang="en-US" sz="900">
                          <a:effectLst/>
                        </a:rPr>
                        <a:t>      }</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7397" marR="67397" marT="0" marB="0"/>
                </a:tc>
                <a:extLst>
                  <a:ext uri="{0D108BD9-81ED-4DB2-BD59-A6C34878D82A}">
                    <a16:rowId xmlns:a16="http://schemas.microsoft.com/office/drawing/2014/main" val="4003237027"/>
                  </a:ext>
                </a:extLst>
              </a:tr>
            </a:tbl>
          </a:graphicData>
        </a:graphic>
      </p:graphicFrame>
    </p:spTree>
    <p:extLst>
      <p:ext uri="{BB962C8B-B14F-4D97-AF65-F5344CB8AC3E}">
        <p14:creationId xmlns:p14="http://schemas.microsoft.com/office/powerpoint/2010/main" val="3402323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SentinelAutoConfiguration</a:t>
            </a:r>
            <a:r>
              <a:rPr lang="zh-CN" altLang="zh-CN"/>
              <a:t>核心关联结构</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98" y="849087"/>
            <a:ext cx="11717391" cy="5415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7877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限流规则配置</a:t>
            </a:r>
            <a:endParaRPr lang="zh-CN" altLang="en-US"/>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739" y="1052167"/>
            <a:ext cx="11835509" cy="434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7836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添加系统规则配置项</a:t>
            </a:r>
            <a:endParaRPr lang="zh-CN" altLang="en-US"/>
          </a:p>
        </p:txBody>
      </p:sp>
      <p:pic>
        <p:nvPicPr>
          <p:cNvPr id="512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934" y="777846"/>
            <a:ext cx="11741120" cy="549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857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223909" y="849086"/>
          <a:ext cx="11696541" cy="5850971"/>
        </p:xfrm>
        <a:graphic>
          <a:graphicData uri="http://schemas.openxmlformats.org/drawingml/2006/table">
            <a:tbl>
              <a:tblPr firstRow="1" firstCol="1" lastRow="1" lastCol="1" bandRow="1" bandCol="1">
                <a:tableStyleId>{5940675A-B579-460E-94D1-54222C63F5DA}</a:tableStyleId>
              </a:tblPr>
              <a:tblGrid>
                <a:gridCol w="11696541">
                  <a:extLst>
                    <a:ext uri="{9D8B030D-6E8A-4147-A177-3AD203B41FA5}">
                      <a16:colId xmlns:a16="http://schemas.microsoft.com/office/drawing/2014/main" val="3629682756"/>
                    </a:ext>
                  </a:extLst>
                </a:gridCol>
              </a:tblGrid>
              <a:tr h="5850971">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sentinel: 							# Sentinel</a:t>
                      </a:r>
                      <a:r>
                        <a:rPr lang="zh-CN" sz="1600">
                          <a:effectLst/>
                        </a:rPr>
                        <a:t>配置</a:t>
                      </a:r>
                      <a:r>
                        <a:rPr lang="en-US" sz="1600">
                          <a:effectLst/>
                        </a:rPr>
                        <a:t/>
                      </a:r>
                      <a:br>
                        <a:rPr lang="en-US" sz="1600">
                          <a:effectLst/>
                        </a:rPr>
                      </a:br>
                      <a:r>
                        <a:rPr lang="en-US" sz="1600">
                          <a:effectLst/>
                        </a:rPr>
                        <a:t>      datasource: 							# </a:t>
                      </a:r>
                      <a:r>
                        <a:rPr lang="zh-CN" sz="1600">
                          <a:effectLst/>
                        </a:rPr>
                        <a:t>数据源配置</a:t>
                      </a:r>
                      <a:r>
                        <a:rPr lang="en-US" sz="1600">
                          <a:effectLst/>
                        </a:rPr>
                        <a:t/>
                      </a:r>
                      <a:br>
                        <a:rPr lang="en-US" sz="1600">
                          <a:effectLst/>
                        </a:rPr>
                      </a:br>
                      <a:r>
                        <a:rPr lang="en-US" sz="1600">
                          <a:effectLst/>
                        </a:rPr>
                        <a:t>        flow-datasource: 						# </a:t>
                      </a:r>
                      <a:r>
                        <a:rPr lang="zh-CN" sz="1600">
                          <a:effectLst/>
                        </a:rPr>
                        <a:t>自定义数据源名称</a:t>
                      </a:r>
                      <a:r>
                        <a:rPr lang="en-US" sz="1600">
                          <a:effectLst/>
                        </a:rPr>
                        <a:t/>
                      </a:r>
                      <a:br>
                        <a:rPr lang="en-US" sz="1600">
                          <a:effectLst/>
                        </a:rPr>
                      </a:br>
                      <a:r>
                        <a:rPr lang="en-US" sz="1600">
                          <a:effectLst/>
                        </a:rPr>
                        <a:t>          nacos: 							# Nacos</a:t>
                      </a:r>
                      <a:r>
                        <a:rPr lang="zh-CN" sz="1600">
                          <a:effectLst/>
                        </a:rPr>
                        <a:t>存储</a:t>
                      </a:r>
                      <a:r>
                        <a:rPr lang="en-US" sz="1600">
                          <a:effectLst/>
                        </a:rPr>
                        <a:t/>
                      </a:r>
                      <a:br>
                        <a:rPr lang="en-US" sz="1600">
                          <a:effectLst/>
                        </a:rPr>
                      </a:br>
                      <a:r>
                        <a:rPr lang="en-US" sz="1600">
                          <a:effectLst/>
                        </a:rPr>
                        <a:t>            … : …							# </a:t>
                      </a:r>
                      <a:r>
                        <a:rPr lang="zh-CN" sz="1600">
                          <a:effectLst/>
                        </a:rPr>
                        <a:t>流控规则配置，略</a:t>
                      </a:r>
                      <a:r>
                        <a:rPr lang="en-US" sz="1600">
                          <a:effectLst/>
                        </a:rPr>
                        <a:t/>
                      </a:r>
                      <a:br>
                        <a:rPr lang="en-US" sz="1600">
                          <a:effectLst/>
                        </a:rPr>
                      </a:br>
                      <a:r>
                        <a:rPr lang="en-US" sz="1600">
                          <a:effectLst/>
                        </a:rPr>
                        <a:t>        system-datasource: 					# </a:t>
                      </a:r>
                      <a:r>
                        <a:rPr lang="zh-CN" sz="1600">
                          <a:effectLst/>
                        </a:rPr>
                        <a:t>自定义数据源名称</a:t>
                      </a:r>
                      <a:r>
                        <a:rPr lang="en-US" sz="1600">
                          <a:effectLst/>
                        </a:rPr>
                        <a:t/>
                      </a:r>
                      <a:br>
                        <a:rPr lang="en-US" sz="1600">
                          <a:effectLst/>
                        </a:rPr>
                      </a:br>
                      <a:r>
                        <a:rPr lang="en-US" sz="1600">
                          <a:effectLst/>
                        </a:rPr>
                        <a:t>          nacos: 							# Nacos</a:t>
                      </a:r>
                      <a:r>
                        <a:rPr lang="zh-CN" sz="1600">
                          <a:effectLst/>
                        </a:rPr>
                        <a:t>存储</a:t>
                      </a:r>
                      <a:r>
                        <a:rPr lang="en-US" sz="1600">
                          <a:effectLst/>
                        </a:rPr>
                        <a:t/>
                      </a:r>
                      <a:br>
                        <a:rPr lang="en-US" sz="1600">
                          <a:effectLst/>
                        </a:rPr>
                      </a:br>
                      <a:r>
                        <a:rPr lang="en-US" sz="1600">
                          <a:effectLst/>
                        </a:rPr>
                        <a:t>            server-addr: sentinel-nacos-server:8848 			# </a:t>
                      </a:r>
                      <a:r>
                        <a:rPr lang="zh-CN" sz="1600">
                          <a:effectLst/>
                        </a:rPr>
                        <a:t>服务地址</a:t>
                      </a:r>
                      <a:r>
                        <a:rPr lang="en-US" sz="1600">
                          <a:effectLst/>
                        </a:rPr>
                        <a:t/>
                      </a:r>
                      <a:br>
                        <a:rPr lang="en-US" sz="1600">
                          <a:effectLst/>
                        </a:rPr>
                      </a:br>
                      <a:r>
                        <a:rPr lang="en-US" sz="1600">
                          <a:effectLst/>
                        </a:rPr>
                        <a:t>            data-id: ${spring.application.name}-system-rules 		# </a:t>
                      </a:r>
                      <a:r>
                        <a:rPr lang="zh-CN" sz="1600">
                          <a:effectLst/>
                        </a:rPr>
                        <a:t>限流规则</a:t>
                      </a:r>
                      <a:r>
                        <a:rPr lang="en-US" sz="1600">
                          <a:effectLst/>
                        </a:rPr>
                        <a:t/>
                      </a:r>
                      <a:br>
                        <a:rPr lang="en-US" sz="1600">
                          <a:effectLst/>
                        </a:rPr>
                      </a:br>
                      <a:r>
                        <a:rPr lang="en-US" sz="1600">
                          <a:effectLst/>
                        </a:rPr>
                        <a:t>            group-id: SENTINEL_GROUP 				# </a:t>
                      </a:r>
                      <a:r>
                        <a:rPr lang="zh-CN" sz="1600">
                          <a:effectLst/>
                        </a:rPr>
                        <a:t>分组</a:t>
                      </a:r>
                      <a:r>
                        <a:rPr lang="en-US" sz="1600">
                          <a:effectLst/>
                        </a:rPr>
                        <a:t>ID</a:t>
                      </a:r>
                      <a:br>
                        <a:rPr lang="en-US" sz="1600">
                          <a:effectLst/>
                        </a:rPr>
                      </a:br>
                      <a:r>
                        <a:rPr lang="en-US" sz="1600">
                          <a:effectLst/>
                        </a:rPr>
                        <a:t>            namespace: 130ab0b4-37ab-4b51-82a0-d21b79ff8a75 		# </a:t>
                      </a:r>
                      <a:r>
                        <a:rPr lang="zh-CN" sz="1600">
                          <a:effectLst/>
                        </a:rPr>
                        <a:t>命名空间</a:t>
                      </a:r>
                      <a:r>
                        <a:rPr lang="en-US" sz="1600">
                          <a:effectLst/>
                        </a:rPr>
                        <a:t>ID</a:t>
                      </a:r>
                      <a:br>
                        <a:rPr lang="en-US" sz="1600">
                          <a:effectLst/>
                        </a:rPr>
                      </a:br>
                      <a:r>
                        <a:rPr lang="en-US" sz="1600">
                          <a:effectLst/>
                        </a:rPr>
                        <a:t>            data-type: json 					# </a:t>
                      </a:r>
                      <a:r>
                        <a:rPr lang="zh-CN" sz="1600">
                          <a:effectLst/>
                        </a:rPr>
                        <a:t>配置类型</a:t>
                      </a:r>
                      <a:r>
                        <a:rPr lang="en-US" sz="1600">
                          <a:effectLst/>
                        </a:rPr>
                        <a:t/>
                      </a:r>
                      <a:br>
                        <a:rPr lang="en-US" sz="1600">
                          <a:effectLst/>
                        </a:rPr>
                      </a:br>
                      <a:r>
                        <a:rPr lang="en-US" sz="1600">
                          <a:effectLst/>
                        </a:rPr>
                        <a:t>            rule_type: system 					# </a:t>
                      </a:r>
                      <a:r>
                        <a:rPr lang="zh-CN" sz="1600">
                          <a:effectLst/>
                        </a:rPr>
                        <a:t>规则类型</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109585669"/>
                  </a:ext>
                </a:extLst>
              </a:tr>
            </a:tbl>
          </a:graphicData>
        </a:graphic>
      </p:graphicFrame>
    </p:spTree>
    <p:extLst>
      <p:ext uri="{BB962C8B-B14F-4D97-AF65-F5344CB8AC3E}">
        <p14:creationId xmlns:p14="http://schemas.microsoft.com/office/powerpoint/2010/main" val="2780021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application.properties</a:t>
            </a:r>
            <a:endParaRPr lang="zh-CN" altLang="en-US"/>
          </a:p>
        </p:txBody>
      </p:sp>
      <p:sp>
        <p:nvSpPr>
          <p:cNvPr id="3" name="内容占位符 2"/>
          <p:cNvSpPr>
            <a:spLocks noGrp="1"/>
          </p:cNvSpPr>
          <p:nvPr>
            <p:ph idx="1"/>
          </p:nvPr>
        </p:nvSpPr>
        <p:spPr/>
        <p:txBody>
          <a:bodyPr/>
          <a:lstStyle/>
          <a:p>
            <a:r>
              <a:rPr lang="en-US" altLang="zh-CN"/>
              <a:t>nacos.address=sentinel-nacos-server:8848	</a:t>
            </a:r>
            <a:r>
              <a:rPr lang="en-US" altLang="zh-CN" smtClean="0"/>
              <a:t># </a:t>
            </a:r>
            <a:r>
              <a:rPr lang="en-US" altLang="zh-CN"/>
              <a:t>Nacos</a:t>
            </a:r>
            <a:r>
              <a:rPr lang="zh-CN" altLang="zh-CN"/>
              <a:t>服务地址</a:t>
            </a:r>
            <a:r>
              <a:rPr lang="en-US" altLang="zh-CN"/>
              <a:t/>
            </a:r>
            <a:br>
              <a:rPr lang="en-US" altLang="zh-CN"/>
            </a:br>
            <a:r>
              <a:rPr lang="en-US" altLang="zh-CN" smtClean="0"/>
              <a:t>nacos.namespace=130ab0b4-37ab-4b51-82a0-d21b79ff8a75# </a:t>
            </a:r>
            <a:r>
              <a:rPr lang="zh-CN" altLang="zh-CN"/>
              <a:t>命名空间</a:t>
            </a:r>
            <a:r>
              <a:rPr lang="en-US" altLang="zh-CN"/>
              <a:t>ID</a:t>
            </a:r>
            <a:br>
              <a:rPr lang="en-US" altLang="zh-CN"/>
            </a:br>
            <a:r>
              <a:rPr lang="en-US" altLang="zh-CN"/>
              <a:t>nacos.clusterName=SentinelCluster		</a:t>
            </a:r>
            <a:r>
              <a:rPr lang="en-US" altLang="zh-CN" smtClean="0"/>
              <a:t># </a:t>
            </a:r>
            <a:r>
              <a:rPr lang="zh-CN" altLang="zh-CN"/>
              <a:t>集群名称</a:t>
            </a:r>
            <a:endParaRPr lang="zh-CN" altLang="en-US"/>
          </a:p>
        </p:txBody>
      </p:sp>
    </p:spTree>
    <p:extLst>
      <p:ext uri="{BB962C8B-B14F-4D97-AF65-F5344CB8AC3E}">
        <p14:creationId xmlns:p14="http://schemas.microsoft.com/office/powerpoint/2010/main" val="3498048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Sentinel</a:t>
            </a:r>
            <a:r>
              <a:rPr lang="zh-CN" altLang="en-US" smtClean="0"/>
              <a:t>服务启动</a:t>
            </a:r>
            <a:endParaRPr lang="zh-CN" altLang="en-US"/>
          </a:p>
        </p:txBody>
      </p:sp>
      <p:sp>
        <p:nvSpPr>
          <p:cNvPr id="3" name="内容占位符 2"/>
          <p:cNvSpPr>
            <a:spLocks noGrp="1"/>
          </p:cNvSpPr>
          <p:nvPr>
            <p:ph idx="1"/>
          </p:nvPr>
        </p:nvSpPr>
        <p:spPr/>
        <p:txBody>
          <a:bodyPr/>
          <a:lstStyle/>
          <a:p>
            <a:r>
              <a:rPr lang="zh-CN" altLang="zh-CN"/>
              <a:t>启动</a:t>
            </a:r>
            <a:r>
              <a:rPr lang="en-US" altLang="zh-CN"/>
              <a:t>Sentinel</a:t>
            </a:r>
            <a:r>
              <a:rPr lang="zh-CN" altLang="zh-CN"/>
              <a:t>组件，并且在启动时设置</a:t>
            </a:r>
            <a:r>
              <a:rPr lang="en-US" altLang="zh-CN"/>
              <a:t>Sentinel</a:t>
            </a:r>
            <a:r>
              <a:rPr lang="zh-CN" altLang="zh-CN"/>
              <a:t>服务的监听端口、用户名以及密码信</a:t>
            </a:r>
            <a:r>
              <a:rPr lang="zh-CN" altLang="zh-CN" smtClean="0"/>
              <a:t>息</a:t>
            </a:r>
            <a:endParaRPr lang="en-US" altLang="zh-CN" smtClean="0"/>
          </a:p>
          <a:p>
            <a:pPr lvl="1"/>
            <a:r>
              <a:rPr lang="en-US" altLang="zh-CN" sz="1800"/>
              <a:t>java -Dserver.port=8888 -Dcsp.sentinel.dashboard.server=localhost:8888 -Dproject.name=sentinel-dashboard -Dsentinel.dashboard.auth.username=muyan -Dsentinel.dashboard.auth.password=yootk -jar /</a:t>
            </a:r>
            <a:r>
              <a:rPr lang="en-US" altLang="zh-CN" sz="1800" smtClean="0"/>
              <a:t>usr/local/src/sentinel-dashboard-1.8.1.jar  </a:t>
            </a:r>
            <a:r>
              <a:rPr lang="en-US" altLang="zh-CN" sz="1800"/>
              <a:t>&gt; /usr/local/src/sentinel.log 2&gt;&amp;1 &amp;</a:t>
            </a:r>
          </a:p>
          <a:p>
            <a:pPr marL="457200" lvl="1" indent="0">
              <a:buNone/>
            </a:pPr>
            <a:endParaRPr lang="en-US" altLang="zh-CN" sz="1800"/>
          </a:p>
          <a:p>
            <a:r>
              <a:rPr lang="zh-CN" altLang="en-US" smtClean="0"/>
              <a:t>配置防火墙规则：</a:t>
            </a:r>
            <a:endParaRPr lang="en-US" altLang="zh-CN" smtClean="0"/>
          </a:p>
          <a:p>
            <a:pPr lvl="1"/>
            <a:r>
              <a:rPr lang="en-US" altLang="zh-CN"/>
              <a:t>firewall-cmd --zone=public --add-port=8888/tcp --permanent</a:t>
            </a:r>
          </a:p>
          <a:p>
            <a:pPr lvl="1"/>
            <a:r>
              <a:rPr lang="en-US" altLang="zh-CN"/>
              <a:t>firewall-cmd --zone=public --add-port=8719/tcp --permanent</a:t>
            </a:r>
          </a:p>
          <a:p>
            <a:pPr lvl="1"/>
            <a:r>
              <a:rPr lang="en-US" altLang="zh-CN"/>
              <a:t>firewall-cmd --reload</a:t>
            </a:r>
          </a:p>
          <a:p>
            <a:pPr lvl="1"/>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0561" y="3688238"/>
            <a:ext cx="7532122" cy="301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3858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sentinel-datasource-nacos</a:t>
            </a:r>
            <a:r>
              <a:rPr lang="zh-CN" altLang="en-US" smtClean="0"/>
              <a:t>依赖范围</a:t>
            </a:r>
            <a:endParaRPr lang="zh-CN" altLang="en-US"/>
          </a:p>
        </p:txBody>
      </p:sp>
      <p:graphicFrame>
        <p:nvGraphicFramePr>
          <p:cNvPr id="4" name="表格 3"/>
          <p:cNvGraphicFramePr>
            <a:graphicFrameLocks noGrp="1"/>
          </p:cNvGraphicFramePr>
          <p:nvPr>
            <p:extLst/>
          </p:nvPr>
        </p:nvGraphicFramePr>
        <p:xfrm>
          <a:off x="190659" y="849087"/>
          <a:ext cx="11804606" cy="5842658"/>
        </p:xfrm>
        <a:graphic>
          <a:graphicData uri="http://schemas.openxmlformats.org/drawingml/2006/table">
            <a:tbl>
              <a:tblPr firstRow="1" firstCol="1" lastRow="1" lastCol="1" bandRow="1" bandCol="1">
                <a:tableStyleId>{5940675A-B579-460E-94D1-54222C63F5DA}</a:tableStyleId>
              </a:tblPr>
              <a:tblGrid>
                <a:gridCol w="11804606">
                  <a:extLst>
                    <a:ext uri="{9D8B030D-6E8A-4147-A177-3AD203B41FA5}">
                      <a16:colId xmlns:a16="http://schemas.microsoft.com/office/drawing/2014/main" val="1376026209"/>
                    </a:ext>
                  </a:extLst>
                </a:gridCol>
              </a:tblGrid>
              <a:tr h="5842658">
                <a:tc>
                  <a:txBody>
                    <a:bodyPr/>
                    <a:lstStyle/>
                    <a:p>
                      <a:r>
                        <a:rPr lang="en-US" sz="1400">
                          <a:effectLst/>
                        </a:rPr>
                        <a:t>&lt;dependency&gt;</a:t>
                      </a:r>
                      <a:br>
                        <a:rPr lang="en-US" sz="1400">
                          <a:effectLst/>
                        </a:rPr>
                      </a:br>
                      <a:r>
                        <a:rPr lang="en-US" sz="1400">
                          <a:effectLst/>
                        </a:rPr>
                        <a:t>    &lt;groupId&gt;com.alibaba.csp&lt;/groupId&gt;</a:t>
                      </a:r>
                      <a:br>
                        <a:rPr lang="en-US" sz="1400">
                          <a:effectLst/>
                        </a:rPr>
                      </a:br>
                      <a:r>
                        <a:rPr lang="en-US" sz="1400">
                          <a:effectLst/>
                        </a:rPr>
                        <a:t>    &lt;artifactId&gt;sentinel-datasource-nacos&lt;/artifactId&gt; 	&lt;!-- Nacos</a:t>
                      </a:r>
                      <a:r>
                        <a:rPr lang="zh-CN" sz="1400">
                          <a:effectLst/>
                        </a:rPr>
                        <a:t>数据源依赖</a:t>
                      </a:r>
                      <a:r>
                        <a:rPr lang="en-US" sz="1400">
                          <a:effectLst/>
                        </a:rPr>
                        <a:t> --&gt;</a:t>
                      </a:r>
                      <a:br>
                        <a:rPr lang="en-US" sz="1400">
                          <a:effectLst/>
                        </a:rPr>
                      </a:br>
                      <a:r>
                        <a:rPr lang="en-US" sz="1400">
                          <a:effectLst/>
                        </a:rPr>
                        <a:t>    </a:t>
                      </a:r>
                      <a:r>
                        <a:rPr lang="en-US" sz="1400" strike="dblStrike">
                          <a:effectLst/>
                        </a:rPr>
                        <a:t>&lt;scope&gt;test&lt;/scope&gt;</a:t>
                      </a:r>
                      <a:r>
                        <a:rPr lang="en-US" sz="1400">
                          <a:effectLst/>
                        </a:rPr>
                        <a:t>			</a:t>
                      </a:r>
                      <a:r>
                        <a:rPr lang="en-US" sz="1400" smtClean="0">
                          <a:effectLst/>
                        </a:rPr>
                        <a:t>&lt;!-- </a:t>
                      </a:r>
                      <a:r>
                        <a:rPr lang="zh-CN" sz="1400">
                          <a:effectLst/>
                        </a:rPr>
                        <a:t>删除掉此依赖范围</a:t>
                      </a:r>
                      <a:r>
                        <a:rPr lang="en-US" sz="1400">
                          <a:effectLst/>
                        </a:rPr>
                        <a:t> --&gt;</a:t>
                      </a:r>
                      <a:br>
                        <a:rPr lang="en-US" sz="1400">
                          <a:effectLst/>
                        </a:rPr>
                      </a:br>
                      <a:r>
                        <a:rPr lang="en-US" sz="1400">
                          <a:effectLst/>
                        </a:rPr>
                        <a:t>&lt;/dependency&gt;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380422019"/>
                  </a:ext>
                </a:extLst>
              </a:tr>
            </a:tbl>
          </a:graphicData>
        </a:graphic>
      </p:graphicFrame>
      <p:pic>
        <p:nvPicPr>
          <p:cNvPr id="102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972" y="1935440"/>
            <a:ext cx="10638646" cy="462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715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NacosConfig</a:t>
            </a:r>
            <a:r>
              <a:rPr lang="zh-CN" altLang="zh-CN"/>
              <a:t>配置类</a:t>
            </a:r>
            <a:endParaRPr lang="zh-CN" altLang="en-US"/>
          </a:p>
        </p:txBody>
      </p:sp>
      <p:graphicFrame>
        <p:nvGraphicFramePr>
          <p:cNvPr id="4" name="表格 3"/>
          <p:cNvGraphicFramePr>
            <a:graphicFrameLocks noGrp="1"/>
          </p:cNvGraphicFramePr>
          <p:nvPr>
            <p:extLst/>
          </p:nvPr>
        </p:nvGraphicFramePr>
        <p:xfrm>
          <a:off x="182345" y="849087"/>
          <a:ext cx="11787981" cy="5842658"/>
        </p:xfrm>
        <a:graphic>
          <a:graphicData uri="http://schemas.openxmlformats.org/drawingml/2006/table">
            <a:tbl>
              <a:tblPr firstRow="1" firstCol="1" lastRow="1" lastCol="1" bandRow="1" bandCol="1">
                <a:tableStyleId>{5940675A-B579-460E-94D1-54222C63F5DA}</a:tableStyleId>
              </a:tblPr>
              <a:tblGrid>
                <a:gridCol w="11787981">
                  <a:extLst>
                    <a:ext uri="{9D8B030D-6E8A-4147-A177-3AD203B41FA5}">
                      <a16:colId xmlns:a16="http://schemas.microsoft.com/office/drawing/2014/main" val="3133322190"/>
                    </a:ext>
                  </a:extLst>
                </a:gridCol>
              </a:tblGrid>
              <a:tr h="5842658">
                <a:tc>
                  <a:txBody>
                    <a:bodyPr/>
                    <a:lstStyle/>
                    <a:p>
                      <a:r>
                        <a:rPr lang="en-US" sz="1200">
                          <a:effectLst/>
                        </a:rPr>
                        <a:t>package com.alibaba.csp.sentinel.dashboard.rule.nacos;</a:t>
                      </a:r>
                      <a:br>
                        <a:rPr lang="en-US" sz="1200">
                          <a:effectLst/>
                        </a:rPr>
                      </a:br>
                      <a:r>
                        <a:rPr lang="en-US" sz="1200">
                          <a:effectLst/>
                        </a:rPr>
                        <a:t>@Configuration</a:t>
                      </a:r>
                      <a:br>
                        <a:rPr lang="en-US" sz="1200">
                          <a:effectLst/>
                        </a:rPr>
                      </a:br>
                      <a:r>
                        <a:rPr lang="en-US" sz="1200">
                          <a:effectLst/>
                        </a:rPr>
                        <a:t>public class NacosConfig {</a:t>
                      </a:r>
                      <a:br>
                        <a:rPr lang="en-US" sz="1200">
                          <a:effectLst/>
                        </a:rPr>
                      </a:br>
                      <a:r>
                        <a:rPr lang="en-US" sz="1200">
                          <a:effectLst/>
                        </a:rPr>
                        <a:t>    @Value("${nacos.address}")  			// application.properties</a:t>
                      </a:r>
                      <a:r>
                        <a:rPr lang="zh-CN" sz="1200">
                          <a:effectLst/>
                        </a:rPr>
                        <a:t>配置项</a:t>
                      </a:r>
                      <a:r>
                        <a:rPr lang="en-US" sz="1200">
                          <a:effectLst/>
                        </a:rPr>
                        <a:t/>
                      </a:r>
                      <a:br>
                        <a:rPr lang="en-US" sz="1200">
                          <a:effectLst/>
                        </a:rPr>
                      </a:br>
                      <a:r>
                        <a:rPr lang="en-US" sz="1200">
                          <a:effectLst/>
                        </a:rPr>
                        <a:t>    private String address; 			// Nacos</a:t>
                      </a:r>
                      <a:r>
                        <a:rPr lang="zh-CN" sz="1200">
                          <a:effectLst/>
                        </a:rPr>
                        <a:t>服务地址</a:t>
                      </a:r>
                      <a:r>
                        <a:rPr lang="en-US" sz="1200">
                          <a:effectLst/>
                        </a:rPr>
                        <a:t/>
                      </a:r>
                      <a:br>
                        <a:rPr lang="en-US" sz="1200">
                          <a:effectLst/>
                        </a:rPr>
                      </a:br>
                      <a:r>
                        <a:rPr lang="en-US" sz="1200">
                          <a:effectLst/>
                        </a:rPr>
                        <a:t>    @Value("${nacos.namespace}")  			// application.properties</a:t>
                      </a:r>
                      <a:r>
                        <a:rPr lang="zh-CN" sz="1200">
                          <a:effectLst/>
                        </a:rPr>
                        <a:t>配置项</a:t>
                      </a:r>
                      <a:r>
                        <a:rPr lang="en-US" sz="1200">
                          <a:effectLst/>
                        </a:rPr>
                        <a:t/>
                      </a:r>
                      <a:br>
                        <a:rPr lang="en-US" sz="1200">
                          <a:effectLst/>
                        </a:rPr>
                      </a:br>
                      <a:r>
                        <a:rPr lang="en-US" sz="1200">
                          <a:effectLst/>
                        </a:rPr>
                        <a:t>    private String namespace; 			// Nacos</a:t>
                      </a:r>
                      <a:r>
                        <a:rPr lang="zh-CN" sz="1200">
                          <a:effectLst/>
                        </a:rPr>
                        <a:t>命名空间</a:t>
                      </a:r>
                      <a:r>
                        <a:rPr lang="en-US" sz="1200">
                          <a:effectLst/>
                        </a:rPr>
                        <a:t/>
                      </a:r>
                      <a:br>
                        <a:rPr lang="en-US" sz="1200">
                          <a:effectLst/>
                        </a:rPr>
                      </a:br>
                      <a:r>
                        <a:rPr lang="en-US" sz="1200">
                          <a:effectLst/>
                        </a:rPr>
                        <a:t>    @Value("${nacos.clusterName}")  		// application.properties</a:t>
                      </a:r>
                      <a:r>
                        <a:rPr lang="zh-CN" sz="1200">
                          <a:effectLst/>
                        </a:rPr>
                        <a:t>配置项</a:t>
                      </a:r>
                      <a:r>
                        <a:rPr lang="en-US" sz="1200">
                          <a:effectLst/>
                        </a:rPr>
                        <a:t/>
                      </a:r>
                      <a:br>
                        <a:rPr lang="en-US" sz="1200">
                          <a:effectLst/>
                        </a:rPr>
                      </a:br>
                      <a:r>
                        <a:rPr lang="en-US" sz="1200">
                          <a:effectLst/>
                        </a:rPr>
                        <a:t>    private String clusterName; 			// Nacos</a:t>
                      </a:r>
                      <a:r>
                        <a:rPr lang="zh-CN" sz="1200">
                          <a:effectLst/>
                        </a:rPr>
                        <a:t>集群名称</a:t>
                      </a:r>
                      <a:r>
                        <a:rPr lang="en-US" sz="1200">
                          <a:effectLst/>
                        </a:rPr>
                        <a:t/>
                      </a:r>
                      <a:br>
                        <a:rPr lang="en-US" sz="1200">
                          <a:effectLst/>
                        </a:rPr>
                      </a:br>
                      <a:r>
                        <a:rPr lang="en-US" sz="1200">
                          <a:effectLst/>
                        </a:rPr>
                        <a:t>    @Bean</a:t>
                      </a:r>
                      <a:br>
                        <a:rPr lang="en-US" sz="1200">
                          <a:effectLst/>
                        </a:rPr>
                      </a:br>
                      <a:r>
                        <a:rPr lang="en-US" sz="1200">
                          <a:effectLst/>
                        </a:rPr>
                        <a:t>    public Converter&lt;List&lt;FlowRuleEntity&gt;, String&gt; flowRuleEntityEncoder() {</a:t>
                      </a:r>
                      <a:br>
                        <a:rPr lang="en-US" sz="1200">
                          <a:effectLst/>
                        </a:rPr>
                      </a:br>
                      <a:r>
                        <a:rPr lang="en-US" sz="1200">
                          <a:effectLst/>
                        </a:rPr>
                        <a:t>        return JSON::toJSONString;</a:t>
                      </a:r>
                      <a:br>
                        <a:rPr lang="en-US" sz="1200">
                          <a:effectLst/>
                        </a:rPr>
                      </a:br>
                      <a:r>
                        <a:rPr lang="en-US" sz="1200">
                          <a:effectLst/>
                        </a:rPr>
                        <a:t>    }</a:t>
                      </a:r>
                      <a:br>
                        <a:rPr lang="en-US" sz="1200">
                          <a:effectLst/>
                        </a:rPr>
                      </a:br>
                      <a:r>
                        <a:rPr lang="en-US" sz="1200">
                          <a:effectLst/>
                        </a:rPr>
                        <a:t>    @Bean</a:t>
                      </a:r>
                      <a:br>
                        <a:rPr lang="en-US" sz="1200">
                          <a:effectLst/>
                        </a:rPr>
                      </a:br>
                      <a:r>
                        <a:rPr lang="en-US" sz="1200">
                          <a:effectLst/>
                        </a:rPr>
                        <a:t>    public Converter&lt;String, List&lt;FlowRuleEntity&gt;&gt; flowRuleEntityDecoder() {</a:t>
                      </a:r>
                      <a:br>
                        <a:rPr lang="en-US" sz="1200">
                          <a:effectLst/>
                        </a:rPr>
                      </a:br>
                      <a:r>
                        <a:rPr lang="en-US" sz="1200">
                          <a:effectLst/>
                        </a:rPr>
                        <a:t>        return s -&gt; JSON.parseArray(s, FlowRuleEntity.class);</a:t>
                      </a:r>
                      <a:br>
                        <a:rPr lang="en-US" sz="1200">
                          <a:effectLst/>
                        </a:rPr>
                      </a:br>
                      <a:r>
                        <a:rPr lang="en-US" sz="1200">
                          <a:effectLst/>
                        </a:rPr>
                        <a:t>    }</a:t>
                      </a:r>
                      <a:br>
                        <a:rPr lang="en-US" sz="1200">
                          <a:effectLst/>
                        </a:rPr>
                      </a:br>
                      <a:r>
                        <a:rPr lang="en-US" sz="1200">
                          <a:effectLst/>
                        </a:rPr>
                        <a:t>    @Bean</a:t>
                      </a:r>
                      <a:br>
                        <a:rPr lang="en-US" sz="1200">
                          <a:effectLst/>
                        </a:rPr>
                      </a:br>
                      <a:r>
                        <a:rPr lang="en-US" sz="1200">
                          <a:effectLst/>
                        </a:rPr>
                        <a:t>    public ConfigService nacosConfigService() throws Exception {</a:t>
                      </a:r>
                      <a:br>
                        <a:rPr lang="en-US" sz="1200">
                          <a:effectLst/>
                        </a:rPr>
                      </a:br>
                      <a:r>
                        <a:rPr lang="en-US" sz="1200">
                          <a:effectLst/>
                        </a:rPr>
                        <a:t>        Properties properties = new Properties();			// Nacos</a:t>
                      </a:r>
                      <a:r>
                        <a:rPr lang="zh-CN" sz="1200">
                          <a:effectLst/>
                        </a:rPr>
                        <a:t>属性</a:t>
                      </a:r>
                      <a:r>
                        <a:rPr lang="en-US" sz="1200">
                          <a:effectLst/>
                        </a:rPr>
                        <a:t/>
                      </a:r>
                      <a:br>
                        <a:rPr lang="en-US" sz="1200">
                          <a:effectLst/>
                        </a:rPr>
                      </a:br>
                      <a:r>
                        <a:rPr lang="en-US" sz="1200">
                          <a:effectLst/>
                        </a:rPr>
                        <a:t>        properties.put(PropertyKeyConst.SERVER_ADDR, this.address); 	// </a:t>
                      </a:r>
                      <a:r>
                        <a:rPr lang="zh-CN" sz="1200">
                          <a:effectLst/>
                        </a:rPr>
                        <a:t>服务地址</a:t>
                      </a:r>
                      <a:r>
                        <a:rPr lang="en-US" sz="1200">
                          <a:effectLst/>
                        </a:rPr>
                        <a:t/>
                      </a:r>
                      <a:br>
                        <a:rPr lang="en-US" sz="1200">
                          <a:effectLst/>
                        </a:rPr>
                      </a:br>
                      <a:r>
                        <a:rPr lang="en-US" sz="1200">
                          <a:effectLst/>
                        </a:rPr>
                        <a:t>        properties.put(PropertyKeyConst.NAMESPACE, this.namespace); 	// </a:t>
                      </a:r>
                      <a:r>
                        <a:rPr lang="zh-CN" sz="1200">
                          <a:effectLst/>
                        </a:rPr>
                        <a:t>命名空间</a:t>
                      </a:r>
                      <a:r>
                        <a:rPr lang="en-US" sz="1200">
                          <a:effectLst/>
                        </a:rPr>
                        <a:t/>
                      </a:r>
                      <a:br>
                        <a:rPr lang="en-US" sz="1200">
                          <a:effectLst/>
                        </a:rPr>
                      </a:br>
                      <a:r>
                        <a:rPr lang="en-US" sz="1200">
                          <a:effectLst/>
                        </a:rPr>
                        <a:t>        properties.put(PropertyKeyConst.CLUSTER_NAME, this.clusterName); // </a:t>
                      </a:r>
                      <a:r>
                        <a:rPr lang="zh-CN" sz="1200">
                          <a:effectLst/>
                        </a:rPr>
                        <a:t>集群名称</a:t>
                      </a:r>
                      <a:r>
                        <a:rPr lang="en-US" sz="1200">
                          <a:effectLst/>
                        </a:rPr>
                        <a:t/>
                      </a:r>
                      <a:br>
                        <a:rPr lang="en-US" sz="1200">
                          <a:effectLst/>
                        </a:rPr>
                      </a:br>
                      <a:r>
                        <a:rPr lang="en-US" sz="1200">
                          <a:effectLst/>
                        </a:rPr>
                        <a:t>        return ConfigFactory.createConfigService(properties);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1458368738"/>
                  </a:ext>
                </a:extLst>
              </a:tr>
            </a:tbl>
          </a:graphicData>
        </a:graphic>
      </p:graphicFrame>
    </p:spTree>
    <p:extLst>
      <p:ext uri="{BB962C8B-B14F-4D97-AF65-F5344CB8AC3E}">
        <p14:creationId xmlns:p14="http://schemas.microsoft.com/office/powerpoint/2010/main" val="23879884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FlowControllerV2</a:t>
            </a:r>
            <a:r>
              <a:rPr lang="zh-CN" altLang="zh-CN"/>
              <a:t>程序类</a:t>
            </a:r>
            <a:endParaRPr lang="zh-CN" altLang="en-US"/>
          </a:p>
        </p:txBody>
      </p:sp>
      <p:graphicFrame>
        <p:nvGraphicFramePr>
          <p:cNvPr id="4" name="表格 3"/>
          <p:cNvGraphicFramePr>
            <a:graphicFrameLocks noGrp="1"/>
          </p:cNvGraphicFramePr>
          <p:nvPr>
            <p:extLst/>
          </p:nvPr>
        </p:nvGraphicFramePr>
        <p:xfrm>
          <a:off x="198970" y="849087"/>
          <a:ext cx="11729793" cy="5751218"/>
        </p:xfrm>
        <a:graphic>
          <a:graphicData uri="http://schemas.openxmlformats.org/drawingml/2006/table">
            <a:tbl>
              <a:tblPr firstRow="1" firstCol="1" lastRow="1" lastCol="1" bandRow="1" bandCol="1">
                <a:tableStyleId>{5940675A-B579-460E-94D1-54222C63F5DA}</a:tableStyleId>
              </a:tblPr>
              <a:tblGrid>
                <a:gridCol w="1827671">
                  <a:extLst>
                    <a:ext uri="{9D8B030D-6E8A-4147-A177-3AD203B41FA5}">
                      <a16:colId xmlns:a16="http://schemas.microsoft.com/office/drawing/2014/main" val="491076050"/>
                    </a:ext>
                  </a:extLst>
                </a:gridCol>
                <a:gridCol w="9902122">
                  <a:extLst>
                    <a:ext uri="{9D8B030D-6E8A-4147-A177-3AD203B41FA5}">
                      <a16:colId xmlns:a16="http://schemas.microsoft.com/office/drawing/2014/main" val="2211146294"/>
                    </a:ext>
                  </a:extLst>
                </a:gridCol>
              </a:tblGrid>
              <a:tr h="2875609">
                <a:tc>
                  <a:txBody>
                    <a:bodyPr/>
                    <a:lstStyle/>
                    <a:p>
                      <a:pPr algn="just">
                        <a:spcAft>
                          <a:spcPts val="0"/>
                        </a:spcAft>
                      </a:pPr>
                      <a:r>
                        <a:rPr lang="zh-CN" sz="1600" b="1" kern="100">
                          <a:effectLst/>
                        </a:rPr>
                        <a:t>程序原始代码：</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r>
                        <a:rPr lang="en-US" sz="1600">
                          <a:effectLst/>
                        </a:rPr>
                        <a:t>package com.alibaba.csp.sentinel.dashboard.controller.v2;</a:t>
                      </a:r>
                      <a:br>
                        <a:rPr lang="en-US" sz="1600">
                          <a:effectLst/>
                        </a:rPr>
                      </a:br>
                      <a:r>
                        <a:rPr lang="en-US" sz="1600">
                          <a:effectLst/>
                        </a:rPr>
                        <a:t>@RestController</a:t>
                      </a:r>
                      <a:br>
                        <a:rPr lang="en-US" sz="1600">
                          <a:effectLst/>
                        </a:rPr>
                      </a:br>
                      <a:r>
                        <a:rPr lang="en-US" sz="1600">
                          <a:effectLst/>
                        </a:rPr>
                        <a:t>@RequestMapping(value = "/v2/flow")</a:t>
                      </a:r>
                      <a:br>
                        <a:rPr lang="en-US" sz="1600">
                          <a:effectLst/>
                        </a:rPr>
                      </a:br>
                      <a:r>
                        <a:rPr lang="en-US" sz="1600">
                          <a:effectLst/>
                        </a:rPr>
                        <a:t>public class FlowControllerV2 {</a:t>
                      </a:r>
                      <a:br>
                        <a:rPr lang="en-US" sz="1600">
                          <a:effectLst/>
                        </a:rPr>
                      </a:br>
                      <a:r>
                        <a:rPr lang="en-US" sz="1600">
                          <a:effectLst/>
                        </a:rPr>
                        <a:t>    @Autowired</a:t>
                      </a:r>
                      <a:br>
                        <a:rPr lang="en-US" sz="1600">
                          <a:effectLst/>
                        </a:rPr>
                      </a:br>
                      <a:r>
                        <a:rPr lang="en-US" sz="1600">
                          <a:effectLst/>
                        </a:rPr>
                        <a:t>    </a:t>
                      </a:r>
                      <a:r>
                        <a:rPr lang="en-US" sz="1600" u="sng">
                          <a:effectLst/>
                        </a:rPr>
                        <a:t>@Qualifier("flowRuleDefaultProvider")</a:t>
                      </a:r>
                      <a:r>
                        <a:rPr lang="en-US" sz="1600">
                          <a:effectLst/>
                        </a:rPr>
                        <a:t>	// </a:t>
                      </a:r>
                      <a:r>
                        <a:rPr lang="zh-CN" sz="1600">
                          <a:effectLst/>
                        </a:rPr>
                        <a:t>【需修改】此为默认规则配置</a:t>
                      </a:r>
                      <a:r>
                        <a:rPr lang="en-US" sz="1600">
                          <a:effectLst/>
                        </a:rPr>
                        <a:t/>
                      </a:r>
                      <a:br>
                        <a:rPr lang="en-US" sz="1600">
                          <a:effectLst/>
                        </a:rPr>
                      </a:br>
                      <a:r>
                        <a:rPr lang="en-US" sz="1600">
                          <a:effectLst/>
                        </a:rPr>
                        <a:t>    private DynamicRuleProvider&lt;List&lt;FlowRuleEntity&gt;&gt; ruleProvider;</a:t>
                      </a:r>
                      <a:br>
                        <a:rPr lang="en-US" sz="1600">
                          <a:effectLst/>
                        </a:rPr>
                      </a:br>
                      <a:r>
                        <a:rPr lang="en-US" sz="1600">
                          <a:effectLst/>
                        </a:rPr>
                        <a:t>    @Autowired</a:t>
                      </a:r>
                      <a:br>
                        <a:rPr lang="en-US" sz="1600">
                          <a:effectLst/>
                        </a:rPr>
                      </a:br>
                      <a:r>
                        <a:rPr lang="en-US" sz="1600">
                          <a:effectLst/>
                        </a:rPr>
                        <a:t>    </a:t>
                      </a:r>
                      <a:r>
                        <a:rPr lang="en-US" sz="1600" u="sng">
                          <a:effectLst/>
                        </a:rPr>
                        <a:t>@Qualifier("flowRuleDefaultPublisher")</a:t>
                      </a:r>
                      <a:r>
                        <a:rPr lang="en-US" sz="1600">
                          <a:effectLst/>
                        </a:rPr>
                        <a:t>	// </a:t>
                      </a:r>
                      <a:r>
                        <a:rPr lang="zh-CN" sz="1600">
                          <a:effectLst/>
                        </a:rPr>
                        <a:t>【需修改】此为默认规则配置</a:t>
                      </a:r>
                      <a:r>
                        <a:rPr lang="en-US" sz="1600">
                          <a:effectLst/>
                        </a:rPr>
                        <a:t/>
                      </a:r>
                      <a:br>
                        <a:rPr lang="en-US" sz="1600">
                          <a:effectLst/>
                        </a:rPr>
                      </a:br>
                      <a:r>
                        <a:rPr lang="en-US" sz="1600">
                          <a:effectLst/>
                        </a:rPr>
                        <a:t>    private DynamicRulePublisher&lt;List&lt;FlowRuleEntity&gt;&gt; rulePublisher;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012223466"/>
                  </a:ext>
                </a:extLst>
              </a:tr>
              <a:tr h="2875609">
                <a:tc>
                  <a:txBody>
                    <a:bodyPr/>
                    <a:lstStyle/>
                    <a:p>
                      <a:pPr algn="just">
                        <a:spcAft>
                          <a:spcPts val="0"/>
                        </a:spcAft>
                      </a:pPr>
                      <a:r>
                        <a:rPr lang="zh-CN" sz="1600" b="1" kern="100">
                          <a:effectLst/>
                        </a:rPr>
                        <a:t>更新后的代码：</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r>
                        <a:rPr lang="en-US" sz="1600">
                          <a:effectLst/>
                        </a:rPr>
                        <a:t>package com.alibaba.csp.sentinel.dashboard.controller.v2;</a:t>
                      </a:r>
                      <a:br>
                        <a:rPr lang="en-US" sz="1600">
                          <a:effectLst/>
                        </a:rPr>
                      </a:br>
                      <a:r>
                        <a:rPr lang="en-US" sz="1600">
                          <a:effectLst/>
                        </a:rPr>
                        <a:t>@RestController</a:t>
                      </a:r>
                      <a:br>
                        <a:rPr lang="en-US" sz="1600">
                          <a:effectLst/>
                        </a:rPr>
                      </a:br>
                      <a:r>
                        <a:rPr lang="en-US" sz="1600">
                          <a:effectLst/>
                        </a:rPr>
                        <a:t>@RequestMapping(value = "/v2/flow")</a:t>
                      </a:r>
                      <a:br>
                        <a:rPr lang="en-US" sz="1600">
                          <a:effectLst/>
                        </a:rPr>
                      </a:br>
                      <a:r>
                        <a:rPr lang="en-US" sz="1600">
                          <a:effectLst/>
                        </a:rPr>
                        <a:t>public class FlowControllerV2 {</a:t>
                      </a:r>
                      <a:br>
                        <a:rPr lang="en-US" sz="1600">
                          <a:effectLst/>
                        </a:rPr>
                      </a:br>
                      <a:r>
                        <a:rPr lang="en-US" sz="1600">
                          <a:effectLst/>
                        </a:rPr>
                        <a:t>    @Autowired</a:t>
                      </a:r>
                      <a:br>
                        <a:rPr lang="en-US" sz="1600">
                          <a:effectLst/>
                        </a:rPr>
                      </a:br>
                      <a:r>
                        <a:rPr lang="en-US" sz="1600">
                          <a:effectLst/>
                        </a:rPr>
                        <a:t>    </a:t>
                      </a:r>
                      <a:r>
                        <a:rPr lang="en-US" sz="1600" u="sng">
                          <a:effectLst/>
                        </a:rPr>
                        <a:t>@Qualifier("flowRuleNacosProvider")</a:t>
                      </a:r>
                      <a:r>
                        <a:rPr lang="en-US" sz="1600">
                          <a:effectLst/>
                        </a:rPr>
                        <a:t>	// </a:t>
                      </a:r>
                      <a:r>
                        <a:rPr lang="zh-CN" sz="1600">
                          <a:effectLst/>
                        </a:rPr>
                        <a:t>替换注入</a:t>
                      </a:r>
                      <a:r>
                        <a:rPr lang="en-US" sz="1600">
                          <a:effectLst/>
                        </a:rPr>
                        <a:t>Bean</a:t>
                      </a:r>
                      <a:r>
                        <a:rPr lang="zh-CN" sz="1600">
                          <a:effectLst/>
                        </a:rPr>
                        <a:t>实例</a:t>
                      </a:r>
                      <a:r>
                        <a:rPr lang="en-US" sz="1600">
                          <a:effectLst/>
                        </a:rPr>
                        <a:t/>
                      </a:r>
                      <a:br>
                        <a:rPr lang="en-US" sz="1600">
                          <a:effectLst/>
                        </a:rPr>
                      </a:br>
                      <a:r>
                        <a:rPr lang="en-US" sz="1600">
                          <a:effectLst/>
                        </a:rPr>
                        <a:t>    private DynamicRuleProvider&lt;List&lt;FlowRuleEntity&gt;&gt; ruleProvider;</a:t>
                      </a:r>
                      <a:br>
                        <a:rPr lang="en-US" sz="1600">
                          <a:effectLst/>
                        </a:rPr>
                      </a:br>
                      <a:r>
                        <a:rPr lang="en-US" sz="1600">
                          <a:effectLst/>
                        </a:rPr>
                        <a:t>    @Autowired</a:t>
                      </a:r>
                      <a:br>
                        <a:rPr lang="en-US" sz="1600">
                          <a:effectLst/>
                        </a:rPr>
                      </a:br>
                      <a:r>
                        <a:rPr lang="en-US" sz="1600">
                          <a:effectLst/>
                        </a:rPr>
                        <a:t>    </a:t>
                      </a:r>
                      <a:r>
                        <a:rPr lang="en-US" sz="1600" u="sng">
                          <a:effectLst/>
                        </a:rPr>
                        <a:t>@Qualifier("flowRuleNacosPublisher")</a:t>
                      </a:r>
                      <a:r>
                        <a:rPr lang="en-US" sz="1600">
                          <a:effectLst/>
                        </a:rPr>
                        <a:t>	// </a:t>
                      </a:r>
                      <a:r>
                        <a:rPr lang="zh-CN" sz="1600">
                          <a:effectLst/>
                        </a:rPr>
                        <a:t>替换注入</a:t>
                      </a:r>
                      <a:r>
                        <a:rPr lang="en-US" sz="1600">
                          <a:effectLst/>
                        </a:rPr>
                        <a:t>Bean</a:t>
                      </a:r>
                      <a:r>
                        <a:rPr lang="zh-CN" sz="1600">
                          <a:effectLst/>
                        </a:rPr>
                        <a:t>实例</a:t>
                      </a:r>
                      <a:r>
                        <a:rPr lang="en-US" sz="1600">
                          <a:effectLst/>
                        </a:rPr>
                        <a:t/>
                      </a:r>
                      <a:br>
                        <a:rPr lang="en-US" sz="1600">
                          <a:effectLst/>
                        </a:rPr>
                      </a:br>
                      <a:r>
                        <a:rPr lang="en-US" sz="1600">
                          <a:effectLst/>
                        </a:rPr>
                        <a:t>    private DynamicRulePublisher&lt;List&lt;FlowRuleEntity&gt;&gt; rulePublisher;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557517293"/>
                  </a:ext>
                </a:extLst>
              </a:tr>
            </a:tbl>
          </a:graphicData>
        </a:graphic>
      </p:graphicFrame>
    </p:spTree>
    <p:extLst>
      <p:ext uri="{BB962C8B-B14F-4D97-AF65-F5344CB8AC3E}">
        <p14:creationId xmlns:p14="http://schemas.microsoft.com/office/powerpoint/2010/main" val="559880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sidebar.htm</a:t>
            </a:r>
            <a:r>
              <a:rPr lang="zh-CN" altLang="zh-CN"/>
              <a:t>页</a:t>
            </a:r>
            <a:r>
              <a:rPr lang="zh-CN" altLang="zh-CN" smtClean="0"/>
              <a:t>面</a:t>
            </a:r>
            <a:r>
              <a:rPr lang="zh-CN" altLang="en-US" smtClean="0"/>
              <a:t>文件</a:t>
            </a:r>
            <a:endParaRPr lang="zh-CN" altLang="en-US"/>
          </a:p>
        </p:txBody>
      </p:sp>
      <p:graphicFrame>
        <p:nvGraphicFramePr>
          <p:cNvPr id="4" name="表格 3"/>
          <p:cNvGraphicFramePr>
            <a:graphicFrameLocks noGrp="1"/>
          </p:cNvGraphicFramePr>
          <p:nvPr>
            <p:extLst/>
          </p:nvPr>
        </p:nvGraphicFramePr>
        <p:xfrm>
          <a:off x="198971" y="849086"/>
          <a:ext cx="11796293" cy="5826033"/>
        </p:xfrm>
        <a:graphic>
          <a:graphicData uri="http://schemas.openxmlformats.org/drawingml/2006/table">
            <a:tbl>
              <a:tblPr firstRow="1" firstCol="1" lastRow="1" lastCol="1" bandRow="1" bandCol="1">
                <a:tableStyleId>{5940675A-B579-460E-94D1-54222C63F5DA}</a:tableStyleId>
              </a:tblPr>
              <a:tblGrid>
                <a:gridCol w="11796293">
                  <a:extLst>
                    <a:ext uri="{9D8B030D-6E8A-4147-A177-3AD203B41FA5}">
                      <a16:colId xmlns:a16="http://schemas.microsoft.com/office/drawing/2014/main" val="2273074800"/>
                    </a:ext>
                  </a:extLst>
                </a:gridCol>
              </a:tblGrid>
              <a:tr h="5826033">
                <a:tc>
                  <a:txBody>
                    <a:bodyPr/>
                    <a:lstStyle/>
                    <a:p>
                      <a:r>
                        <a:rPr lang="en-US" sz="1400">
                          <a:effectLst/>
                        </a:rPr>
                        <a:t>&lt;!-- </a:t>
                      </a:r>
                      <a:r>
                        <a:rPr lang="zh-CN" sz="1400">
                          <a:effectLst/>
                        </a:rPr>
                        <a:t>取消掉此代码之前的注释，通过此菜单配置的流控规则可以自动在</a:t>
                      </a:r>
                      <a:r>
                        <a:rPr lang="en-US" sz="1400">
                          <a:effectLst/>
                        </a:rPr>
                        <a:t>Nacos</a:t>
                      </a:r>
                      <a:r>
                        <a:rPr lang="zh-CN" sz="1400">
                          <a:effectLst/>
                        </a:rPr>
                        <a:t>中持久化保存</a:t>
                      </a:r>
                      <a:r>
                        <a:rPr lang="en-US" sz="1400">
                          <a:effectLst/>
                        </a:rPr>
                        <a:t> --&gt;</a:t>
                      </a:r>
                      <a:br>
                        <a:rPr lang="en-US" sz="1400">
                          <a:effectLst/>
                        </a:rPr>
                      </a:br>
                      <a:r>
                        <a:rPr lang="en-US" sz="1400">
                          <a:effectLst/>
                        </a:rPr>
                        <a:t>&lt;li ui-sref-active="active" ng-if="entry.appType==0"&gt;</a:t>
                      </a:r>
                      <a:br>
                        <a:rPr lang="en-US" sz="1400">
                          <a:effectLst/>
                        </a:rPr>
                      </a:br>
                      <a:r>
                        <a:rPr lang="en-US" sz="1400">
                          <a:effectLst/>
                        </a:rPr>
                        <a:t>  &lt;a ui-sref="dashboard.flow({app: entry.app})"&gt;</a:t>
                      </a:r>
                      <a:br>
                        <a:rPr lang="en-US" sz="1400">
                          <a:effectLst/>
                        </a:rPr>
                      </a:br>
                      <a:r>
                        <a:rPr lang="en-US" sz="1400">
                          <a:effectLst/>
                        </a:rPr>
                        <a:t>    &lt;i class="glyphicon glyphicon-filter"&gt;&lt;/i&gt;&amp;nbsp;&amp;nbsp;</a:t>
                      </a:r>
                      <a:r>
                        <a:rPr lang="zh-CN" sz="1400">
                          <a:effectLst/>
                        </a:rPr>
                        <a:t>流控规则</a:t>
                      </a:r>
                      <a:r>
                        <a:rPr lang="en-US" sz="1400">
                          <a:effectLst/>
                        </a:rPr>
                        <a:t> V1&lt;/a&gt;</a:t>
                      </a:r>
                      <a:br>
                        <a:rPr lang="en-US" sz="1400">
                          <a:effectLst/>
                        </a:rPr>
                      </a:br>
                      <a:r>
                        <a:rPr lang="en-US" sz="1400">
                          <a:effectLst/>
                        </a:rPr>
                        <a:t>&lt;/li&gt;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4028247561"/>
                  </a:ext>
                </a:extLst>
              </a:tr>
            </a:tbl>
          </a:graphicData>
        </a:graphic>
      </p:graphicFrame>
    </p:spTree>
    <p:extLst>
      <p:ext uri="{BB962C8B-B14F-4D97-AF65-F5344CB8AC3E}">
        <p14:creationId xmlns:p14="http://schemas.microsoft.com/office/powerpoint/2010/main" val="4185629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打包与启动</a:t>
            </a:r>
            <a:endParaRPr lang="zh-CN" altLang="en-US"/>
          </a:p>
        </p:txBody>
      </p:sp>
      <p:sp>
        <p:nvSpPr>
          <p:cNvPr id="3" name="内容占位符 2"/>
          <p:cNvSpPr>
            <a:spLocks noGrp="1"/>
          </p:cNvSpPr>
          <p:nvPr>
            <p:ph idx="1"/>
          </p:nvPr>
        </p:nvSpPr>
        <p:spPr/>
        <p:txBody>
          <a:bodyPr/>
          <a:lstStyle/>
          <a:p>
            <a:r>
              <a:rPr lang="zh-CN" altLang="en-US" smtClean="0"/>
              <a:t>项目打包：</a:t>
            </a:r>
            <a:r>
              <a:rPr lang="en-US" altLang="zh-CN"/>
              <a:t>mvn clean package -DskipTests</a:t>
            </a:r>
            <a:endParaRPr lang="en-US" altLang="zh-CN" smtClean="0"/>
          </a:p>
          <a:p>
            <a:r>
              <a:rPr lang="zh-CN" altLang="en-US" smtClean="0"/>
              <a:t>项目启动：</a:t>
            </a:r>
            <a:endParaRPr lang="en-US" altLang="zh-CN" smtClean="0"/>
          </a:p>
          <a:p>
            <a:pPr lvl="1"/>
            <a:r>
              <a:rPr lang="en-US" altLang="zh-CN" sz="1600"/>
              <a:t>java -Dserver.port=8888 -Dproject.name=sentinel-dashboard -Dcsp.sentinel.dashboard.server=localhost:8888 \</a:t>
            </a:r>
          </a:p>
          <a:p>
            <a:pPr marL="457200" lvl="1" indent="0">
              <a:buNone/>
            </a:pPr>
            <a:r>
              <a:rPr lang="en-US" altLang="zh-CN" sz="1600"/>
              <a:t>	-Dsentinel.dashboard.auth.username=muyan -Dsentinel.dashboard.auth.password=yootk \</a:t>
            </a:r>
          </a:p>
          <a:p>
            <a:pPr marL="457200" lvl="1" indent="0">
              <a:buNone/>
            </a:pPr>
            <a:r>
              <a:rPr lang="en-US" altLang="zh-CN" sz="1600"/>
              <a:t>	-jar /usr/local/src/sentinel-dashboard.jar &gt;/usr/local/src/sentinel_new.log 2&gt;&amp;1 &amp;</a:t>
            </a:r>
          </a:p>
          <a:p>
            <a:pPr lvl="1"/>
            <a:endParaRPr lang="zh-CN" altLang="en-US"/>
          </a:p>
        </p:txBody>
      </p:sp>
    </p:spTree>
    <p:extLst>
      <p:ext uri="{BB962C8B-B14F-4D97-AF65-F5344CB8AC3E}">
        <p14:creationId xmlns:p14="http://schemas.microsoft.com/office/powerpoint/2010/main" val="15935316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新增持久化流控规则</a:t>
            </a:r>
            <a:endParaRPr lang="zh-CN" altLang="en-US"/>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58" y="1018914"/>
            <a:ext cx="11544471" cy="47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747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SentinelNacos</a:t>
            </a:r>
            <a:r>
              <a:rPr lang="zh-CN" altLang="zh-CN"/>
              <a:t>配置查看</a:t>
            </a:r>
            <a:endParaRPr lang="zh-CN" altLang="en-US"/>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81" y="849087"/>
            <a:ext cx="11771425" cy="524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1575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手机扫码 </a:t>
            </a:r>
            <a:r>
              <a:rPr lang="en-US" altLang="zh-CN" smtClean="0"/>
              <a:t>—— </a:t>
            </a:r>
            <a:r>
              <a:rPr lang="zh-CN" altLang="en-US" smtClean="0"/>
              <a:t>随时关注我们</a:t>
            </a:r>
            <a:endParaRPr lang="zh-CN" altLang="en-US"/>
          </a:p>
        </p:txBody>
      </p:sp>
      <p:pic>
        <p:nvPicPr>
          <p:cNvPr id="3" name="图片 2"/>
          <p:cNvPicPr>
            <a:picLocks noChangeAspect="1"/>
          </p:cNvPicPr>
          <p:nvPr/>
        </p:nvPicPr>
        <p:blipFill>
          <a:blip r:embed="rId2"/>
          <a:stretch>
            <a:fillRect/>
          </a:stretch>
        </p:blipFill>
        <p:spPr>
          <a:xfrm>
            <a:off x="223246" y="1957423"/>
            <a:ext cx="11708496" cy="4292094"/>
          </a:xfrm>
          <a:prstGeom prst="rect">
            <a:avLst/>
          </a:prstGeom>
        </p:spPr>
      </p:pic>
      <p:sp>
        <p:nvSpPr>
          <p:cNvPr id="4" name="文本框 3"/>
          <p:cNvSpPr txBox="1"/>
          <p:nvPr/>
        </p:nvSpPr>
        <p:spPr>
          <a:xfrm>
            <a:off x="223246" y="849087"/>
            <a:ext cx="11273429" cy="1015663"/>
          </a:xfrm>
          <a:prstGeom prst="rect">
            <a:avLst/>
          </a:prstGeom>
          <a:noFill/>
        </p:spPr>
        <p:txBody>
          <a:bodyPr wrap="square" rtlCol="0">
            <a:spAutoFit/>
          </a:bodyPr>
          <a:lstStyle/>
          <a:p>
            <a:r>
              <a:rPr lang="zh-CN" altLang="en-US" sz="3000" b="1" smtClean="0">
                <a:latin typeface="微软雅黑" panose="020B0503020204020204" pitchFamily="34" charset="-122"/>
                <a:ea typeface="微软雅黑" panose="020B0503020204020204" pitchFamily="34" charset="-122"/>
              </a:rPr>
              <a:t>我们将持续进行各类编程技术的课程直播，如果你想第一时间收到我们的课程直播信息，可以拿出手机，通过不同平台</a:t>
            </a:r>
            <a:r>
              <a:rPr lang="en-US" altLang="zh-CN" sz="3000" b="1" smtClean="0">
                <a:latin typeface="微软雅黑" panose="020B0503020204020204" pitchFamily="34" charset="-122"/>
                <a:ea typeface="微软雅黑" panose="020B0503020204020204" pitchFamily="34" charset="-122"/>
              </a:rPr>
              <a:t>APP</a:t>
            </a:r>
            <a:r>
              <a:rPr lang="zh-CN" altLang="en-US" sz="3000" b="1" smtClean="0">
                <a:latin typeface="微软雅黑" panose="020B0503020204020204" pitchFamily="34" charset="-122"/>
                <a:ea typeface="微软雅黑" panose="020B0503020204020204" pitchFamily="34" charset="-122"/>
              </a:rPr>
              <a:t>扫码关注。</a:t>
            </a:r>
            <a:endParaRPr lang="zh-CN" altLang="en-US" sz="3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3161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291801" y="107779"/>
            <a:ext cx="11608397" cy="6642441"/>
          </a:xfrm>
          <a:prstGeom prst="rect">
            <a:avLst/>
          </a:prstGeom>
        </p:spPr>
      </p:pic>
    </p:spTree>
    <p:extLst>
      <p:ext uri="{BB962C8B-B14F-4D97-AF65-F5344CB8AC3E}">
        <p14:creationId xmlns:p14="http://schemas.microsoft.com/office/powerpoint/2010/main" val="731228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360944" y="104058"/>
            <a:ext cx="11256748" cy="6554437"/>
          </a:xfrm>
          <a:prstGeom prst="rect">
            <a:avLst/>
          </a:prstGeom>
        </p:spPr>
      </p:pic>
    </p:spTree>
    <p:extLst>
      <p:ext uri="{BB962C8B-B14F-4D97-AF65-F5344CB8AC3E}">
        <p14:creationId xmlns:p14="http://schemas.microsoft.com/office/powerpoint/2010/main" val="69075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Sentinel</a:t>
            </a:r>
            <a:r>
              <a:rPr lang="zh-CN" altLang="zh-CN"/>
              <a:t>限流保护</a:t>
            </a:r>
            <a:endParaRPr lang="zh-CN" altLang="en-US"/>
          </a:p>
        </p:txBody>
      </p:sp>
      <p:sp>
        <p:nvSpPr>
          <p:cNvPr id="3" name="内容占位符 2"/>
          <p:cNvSpPr>
            <a:spLocks noGrp="1"/>
          </p:cNvSpPr>
          <p:nvPr>
            <p:ph idx="1"/>
          </p:nvPr>
        </p:nvSpPr>
        <p:spPr/>
        <p:txBody>
          <a:bodyPr/>
          <a:lstStyle/>
          <a:p>
            <a:r>
              <a:rPr lang="zh-CN" altLang="zh-CN"/>
              <a:t>在</a:t>
            </a:r>
            <a:r>
              <a:rPr lang="en-US" altLang="zh-CN"/>
              <a:t>SpringCloudAlibaba</a:t>
            </a:r>
            <a:r>
              <a:rPr lang="zh-CN" altLang="zh-CN"/>
              <a:t>套件中直接支持</a:t>
            </a:r>
            <a:r>
              <a:rPr lang="en-US" altLang="zh-CN"/>
              <a:t>Sentinel</a:t>
            </a:r>
            <a:r>
              <a:rPr lang="zh-CN" altLang="zh-CN"/>
              <a:t>服务的接入配置，开发者只需要导入所需要的依赖库，而后通过</a:t>
            </a:r>
            <a:r>
              <a:rPr lang="en-US" altLang="zh-CN"/>
              <a:t>application.yml</a:t>
            </a:r>
            <a:r>
              <a:rPr lang="zh-CN" altLang="zh-CN"/>
              <a:t>配置文件定义</a:t>
            </a:r>
            <a:r>
              <a:rPr lang="en-US" altLang="zh-CN"/>
              <a:t>Sentinel</a:t>
            </a:r>
            <a:r>
              <a:rPr lang="zh-CN" altLang="zh-CN"/>
              <a:t>相关服务地址，就可以自动扫描项目中的所有</a:t>
            </a:r>
            <a:r>
              <a:rPr lang="en-US" altLang="zh-CN"/>
              <a:t>REST</a:t>
            </a:r>
            <a:r>
              <a:rPr lang="zh-CN" altLang="zh-CN"/>
              <a:t>接口资源，并在微服务启动后实现自动的服务注</a:t>
            </a:r>
            <a:r>
              <a:rPr lang="zh-CN" altLang="zh-CN" smtClean="0"/>
              <a:t>册，</a:t>
            </a:r>
            <a:r>
              <a:rPr lang="zh-CN" altLang="zh-CN"/>
              <a:t>下面通过具体的操作步骤实现服务资源与</a:t>
            </a:r>
            <a:r>
              <a:rPr lang="en-US" altLang="zh-CN"/>
              <a:t>Sentinel</a:t>
            </a:r>
            <a:r>
              <a:rPr lang="zh-CN" altLang="zh-CN"/>
              <a:t>组件的整合。</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47" y="2373890"/>
            <a:ext cx="11394664" cy="363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51888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技术学习小程序</a:t>
            </a:r>
            <a:endParaRPr lang="zh-CN" altLang="en-US"/>
          </a:p>
        </p:txBody>
      </p:sp>
      <p:sp>
        <p:nvSpPr>
          <p:cNvPr id="3" name="内容占位符 2"/>
          <p:cNvSpPr>
            <a:spLocks noGrp="1"/>
          </p:cNvSpPr>
          <p:nvPr>
            <p:ph idx="1"/>
          </p:nvPr>
        </p:nvSpPr>
        <p:spPr/>
        <p:txBody>
          <a:bodyPr/>
          <a:lstStyle/>
          <a:p>
            <a:r>
              <a:rPr lang="zh-CN" altLang="en-US" smtClean="0"/>
              <a:t>打开微信添加“沐言优拓”小程序，里面有免费的各类编程资源，通过手机直接学习。</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4530"/>
            <a:ext cx="4819650" cy="4819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409" y="1404530"/>
            <a:ext cx="2472160" cy="5353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355" y="1404530"/>
            <a:ext cx="2909355" cy="5308568"/>
          </a:xfrm>
          <a:prstGeom prst="rect">
            <a:avLst/>
          </a:prstGeom>
        </p:spPr>
      </p:pic>
      <p:sp>
        <p:nvSpPr>
          <p:cNvPr id="7" name="文本框 6"/>
          <p:cNvSpPr txBox="1"/>
          <p:nvPr/>
        </p:nvSpPr>
        <p:spPr>
          <a:xfrm>
            <a:off x="11257270" y="1629139"/>
            <a:ext cx="415498" cy="923330"/>
          </a:xfrm>
          <a:prstGeom prst="rect">
            <a:avLst/>
          </a:prstGeom>
          <a:noFill/>
        </p:spPr>
        <p:txBody>
          <a:bodyPr wrap="none" rtlCol="0">
            <a:spAutoFit/>
          </a:bodyPr>
          <a:lstStyle/>
          <a:p>
            <a:r>
              <a:rPr lang="zh-CN" altLang="en-US" b="1" smtClean="0">
                <a:latin typeface="微软雅黑" panose="020B0503020204020204" pitchFamily="34" charset="-122"/>
                <a:ea typeface="微软雅黑" panose="020B0503020204020204" pitchFamily="34" charset="-122"/>
              </a:rPr>
              <a:t>李</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兴</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华</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347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a:t>
            </a:r>
            <a:r>
              <a:rPr lang="zh-CN" altLang="zh-CN"/>
              <a:t>整合</a:t>
            </a:r>
            <a:r>
              <a:rPr lang="en-US" altLang="zh-CN"/>
              <a:t>Sentinel</a:t>
            </a:r>
            <a:r>
              <a:rPr lang="zh-CN" altLang="zh-CN"/>
              <a:t>配置项</a:t>
            </a:r>
            <a:endParaRPr lang="zh-CN" altLang="en-US"/>
          </a:p>
        </p:txBody>
      </p:sp>
      <p:graphicFrame>
        <p:nvGraphicFramePr>
          <p:cNvPr id="4" name="表格 3"/>
          <p:cNvGraphicFramePr>
            <a:graphicFrameLocks noGrp="1"/>
          </p:cNvGraphicFramePr>
          <p:nvPr>
            <p:extLst/>
          </p:nvPr>
        </p:nvGraphicFramePr>
        <p:xfrm>
          <a:off x="188262" y="911543"/>
          <a:ext cx="11732189" cy="5755266"/>
        </p:xfrm>
        <a:graphic>
          <a:graphicData uri="http://schemas.openxmlformats.org/drawingml/2006/table">
            <a:tbl>
              <a:tblPr firstRow="1" firstCol="1" lastRow="1" lastCol="1" bandRow="1" bandCol="1">
                <a:tableStyleId>{5940675A-B579-460E-94D1-54222C63F5DA}</a:tableStyleId>
              </a:tblPr>
              <a:tblGrid>
                <a:gridCol w="591343">
                  <a:extLst>
                    <a:ext uri="{9D8B030D-6E8A-4147-A177-3AD203B41FA5}">
                      <a16:colId xmlns:a16="http://schemas.microsoft.com/office/drawing/2014/main" val="2477974599"/>
                    </a:ext>
                  </a:extLst>
                </a:gridCol>
                <a:gridCol w="5856874">
                  <a:extLst>
                    <a:ext uri="{9D8B030D-6E8A-4147-A177-3AD203B41FA5}">
                      <a16:colId xmlns:a16="http://schemas.microsoft.com/office/drawing/2014/main" val="3413770701"/>
                    </a:ext>
                  </a:extLst>
                </a:gridCol>
                <a:gridCol w="5283972">
                  <a:extLst>
                    <a:ext uri="{9D8B030D-6E8A-4147-A177-3AD203B41FA5}">
                      <a16:colId xmlns:a16="http://schemas.microsoft.com/office/drawing/2014/main" val="4076992768"/>
                    </a:ext>
                  </a:extLst>
                </a:gridCol>
              </a:tblGrid>
              <a:tr h="639474">
                <a:tc>
                  <a:txBody>
                    <a:bodyPr/>
                    <a:lstStyle/>
                    <a:p>
                      <a:pPr algn="ctr">
                        <a:spcAft>
                          <a:spcPts val="0"/>
                        </a:spcAft>
                      </a:pPr>
                      <a:r>
                        <a:rPr lang="en-US" sz="1600" b="1" kern="100">
                          <a:effectLst/>
                        </a:rPr>
                        <a:t>No.</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b="1" kern="100">
                          <a:effectLst/>
                        </a:rPr>
                        <a:t>配置项</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b="1" kern="100">
                          <a:effectLst/>
                        </a:rPr>
                        <a:t>描述</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54785440"/>
                  </a:ext>
                </a:extLst>
              </a:tr>
              <a:tr h="319737">
                <a:tc>
                  <a:txBody>
                    <a:bodyPr/>
                    <a:lstStyle/>
                    <a:p>
                      <a:pPr algn="ctr">
                        <a:spcAft>
                          <a:spcPts val="0"/>
                        </a:spcAft>
                      </a:pPr>
                      <a:r>
                        <a:rPr lang="en-US" sz="1600" kern="100">
                          <a:effectLst/>
                        </a:rPr>
                        <a:t>01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spring.cloud.sentinel.enabled</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Sentinel</a:t>
                      </a:r>
                      <a:r>
                        <a:rPr lang="zh-CN" sz="1600" kern="100">
                          <a:effectLst/>
                        </a:rPr>
                        <a:t>配置是否生效，默认为</a:t>
                      </a:r>
                      <a:r>
                        <a:rPr lang="en-US" sz="1600" kern="100">
                          <a:effectLst/>
                        </a:rPr>
                        <a:t>true</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65692657"/>
                  </a:ext>
                </a:extLst>
              </a:tr>
              <a:tr h="319737">
                <a:tc>
                  <a:txBody>
                    <a:bodyPr/>
                    <a:lstStyle/>
                    <a:p>
                      <a:pPr algn="ctr">
                        <a:spcAft>
                          <a:spcPts val="0"/>
                        </a:spcAft>
                      </a:pPr>
                      <a:r>
                        <a:rPr lang="en-US" sz="1600" kern="100">
                          <a:effectLst/>
                        </a:rPr>
                        <a:t>02</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spring.cloud.sentinel.eager</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Sentinel</a:t>
                      </a:r>
                      <a:r>
                        <a:rPr lang="zh-CN" sz="1600" kern="100">
                          <a:effectLst/>
                        </a:rPr>
                        <a:t>控制台懒注册，默认为</a:t>
                      </a:r>
                      <a:r>
                        <a:rPr lang="en-US" sz="1600" kern="100">
                          <a:effectLst/>
                        </a:rPr>
                        <a:t>false</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47555111"/>
                  </a:ext>
                </a:extLst>
              </a:tr>
              <a:tr h="319737">
                <a:tc>
                  <a:txBody>
                    <a:bodyPr/>
                    <a:lstStyle/>
                    <a:p>
                      <a:pPr algn="ctr">
                        <a:spcAft>
                          <a:spcPts val="0"/>
                        </a:spcAft>
                      </a:pPr>
                      <a:r>
                        <a:rPr lang="en-US" sz="1600" kern="100">
                          <a:effectLst/>
                        </a:rPr>
                        <a:t>03</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spring.cloud.sentinel.transport.port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Sentinel</a:t>
                      </a:r>
                      <a:r>
                        <a:rPr lang="zh-CN" sz="1600" kern="100">
                          <a:effectLst/>
                        </a:rPr>
                        <a:t>控制台交互端口，默认为</a:t>
                      </a:r>
                      <a:r>
                        <a:rPr lang="en-US" sz="1600" kern="100">
                          <a:effectLst/>
                        </a:rPr>
                        <a:t>8719</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97931080"/>
                  </a:ext>
                </a:extLst>
              </a:tr>
              <a:tr h="319737">
                <a:tc>
                  <a:txBody>
                    <a:bodyPr/>
                    <a:lstStyle/>
                    <a:p>
                      <a:pPr algn="ctr">
                        <a:spcAft>
                          <a:spcPts val="0"/>
                        </a:spcAft>
                      </a:pPr>
                      <a:r>
                        <a:rPr lang="en-US" sz="1600" kern="100">
                          <a:effectLst/>
                        </a:rPr>
                        <a:t>04</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spring.cloud.sentinel.transport.dashboard</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Sentinel</a:t>
                      </a:r>
                      <a:r>
                        <a:rPr lang="zh-CN" sz="1600" kern="100">
                          <a:effectLst/>
                        </a:rPr>
                        <a:t>控制台地址</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33365856"/>
                  </a:ext>
                </a:extLst>
              </a:tr>
              <a:tr h="319737">
                <a:tc>
                  <a:txBody>
                    <a:bodyPr/>
                    <a:lstStyle/>
                    <a:p>
                      <a:pPr algn="ctr">
                        <a:spcAft>
                          <a:spcPts val="0"/>
                        </a:spcAft>
                      </a:pPr>
                      <a:r>
                        <a:rPr lang="en-US" sz="1600" kern="100">
                          <a:effectLst/>
                        </a:rPr>
                        <a:t>05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spring.cloud.sentinel.transport.heartbeat-interval-ms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心跳发送间隔时间</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62179844"/>
                  </a:ext>
                </a:extLst>
              </a:tr>
              <a:tr h="319737">
                <a:tc>
                  <a:txBody>
                    <a:bodyPr/>
                    <a:lstStyle/>
                    <a:p>
                      <a:pPr algn="ctr">
                        <a:spcAft>
                          <a:spcPts val="0"/>
                        </a:spcAft>
                      </a:pPr>
                      <a:r>
                        <a:rPr lang="en-US" sz="1600" kern="100">
                          <a:effectLst/>
                        </a:rPr>
                        <a:t>06</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spring.cloud.sentinel.transport.client-ip</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客户端</a:t>
                      </a:r>
                      <a:r>
                        <a:rPr lang="en-US" sz="1600" kern="100">
                          <a:effectLst/>
                        </a:rPr>
                        <a:t>IP</a:t>
                      </a:r>
                      <a:r>
                        <a:rPr lang="zh-CN" sz="1600" kern="100">
                          <a:effectLst/>
                        </a:rPr>
                        <a:t>地址</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9995005"/>
                  </a:ext>
                </a:extLst>
              </a:tr>
              <a:tr h="319737">
                <a:tc>
                  <a:txBody>
                    <a:bodyPr/>
                    <a:lstStyle/>
                    <a:p>
                      <a:pPr algn="ctr">
                        <a:spcAft>
                          <a:spcPts val="0"/>
                        </a:spcAft>
                      </a:pPr>
                      <a:r>
                        <a:rPr lang="en-US" sz="1600" kern="100">
                          <a:effectLst/>
                        </a:rPr>
                        <a:t>07</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spring.cloud.sentinel.filter.enabled</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是否启用</a:t>
                      </a:r>
                      <a:r>
                        <a:rPr lang="en-US" sz="1600" kern="100">
                          <a:effectLst/>
                        </a:rPr>
                        <a:t>Sentinel</a:t>
                      </a:r>
                      <a:r>
                        <a:rPr lang="zh-CN" sz="1600" kern="100">
                          <a:effectLst/>
                        </a:rPr>
                        <a:t>过滤，默认为</a:t>
                      </a:r>
                      <a:r>
                        <a:rPr lang="en-US" sz="1600" kern="100">
                          <a:effectLst/>
                        </a:rPr>
                        <a:t>true</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4497094"/>
                  </a:ext>
                </a:extLst>
              </a:tr>
              <a:tr h="319737">
                <a:tc>
                  <a:txBody>
                    <a:bodyPr/>
                    <a:lstStyle/>
                    <a:p>
                      <a:pPr algn="ctr">
                        <a:spcAft>
                          <a:spcPts val="0"/>
                        </a:spcAft>
                      </a:pPr>
                      <a:r>
                        <a:rPr lang="en-US" sz="1600" kern="100">
                          <a:effectLst/>
                        </a:rPr>
                        <a:t>08</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spring.cloud.sentinel.filter.order</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Sentinel</a:t>
                      </a:r>
                      <a:r>
                        <a:rPr lang="zh-CN" sz="1600" kern="100">
                          <a:effectLst/>
                        </a:rPr>
                        <a:t>过滤加载顺序</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11284796"/>
                  </a:ext>
                </a:extLst>
              </a:tr>
              <a:tr h="319737">
                <a:tc>
                  <a:txBody>
                    <a:bodyPr/>
                    <a:lstStyle/>
                    <a:p>
                      <a:pPr algn="ctr">
                        <a:spcAft>
                          <a:spcPts val="0"/>
                        </a:spcAft>
                      </a:pPr>
                      <a:r>
                        <a:rPr lang="en-US" sz="1600" kern="100">
                          <a:effectLst/>
                        </a:rPr>
                        <a:t>09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spring.cloud.sentinel.filter.url-patterns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过滤器匹配路径</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2421956"/>
                  </a:ext>
                </a:extLst>
              </a:tr>
              <a:tr h="319737">
                <a:tc>
                  <a:txBody>
                    <a:bodyPr/>
                    <a:lstStyle/>
                    <a:p>
                      <a:pPr algn="ctr">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spring.cloud.sentinel.metric.charset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Metric</a:t>
                      </a:r>
                      <a:r>
                        <a:rPr lang="zh-CN" sz="1600" kern="100">
                          <a:effectLst/>
                        </a:rPr>
                        <a:t>文件字符集</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20012859"/>
                  </a:ext>
                </a:extLst>
              </a:tr>
              <a:tr h="319737">
                <a:tc>
                  <a:txBody>
                    <a:bodyPr/>
                    <a:lstStyle/>
                    <a:p>
                      <a:pPr algn="ctr">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spring.cloud.sentinel.metric.file-single-size</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单个</a:t>
                      </a:r>
                      <a:r>
                        <a:rPr lang="en-US" sz="1600" kern="100">
                          <a:effectLst/>
                        </a:rPr>
                        <a:t>Metric</a:t>
                      </a:r>
                      <a:r>
                        <a:rPr lang="zh-CN" sz="1600" kern="100">
                          <a:effectLst/>
                        </a:rPr>
                        <a:t>文件大小</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31582372"/>
                  </a:ext>
                </a:extLst>
              </a:tr>
              <a:tr h="319737">
                <a:tc>
                  <a:txBody>
                    <a:bodyPr/>
                    <a:lstStyle/>
                    <a:p>
                      <a:pPr algn="ctr">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spring.cloud.sentinel.metric.file-total-count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Metric</a:t>
                      </a:r>
                      <a:r>
                        <a:rPr lang="zh-CN" sz="1600" kern="100">
                          <a:effectLst/>
                        </a:rPr>
                        <a:t>总文件数量</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42145122"/>
                  </a:ext>
                </a:extLst>
              </a:tr>
              <a:tr h="319737">
                <a:tc>
                  <a:txBody>
                    <a:bodyPr/>
                    <a:lstStyle/>
                    <a:p>
                      <a:pPr algn="ctr">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spring.cloud.sentinel.log.dir</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Sentinel</a:t>
                      </a:r>
                      <a:r>
                        <a:rPr lang="zh-CN" sz="1600" kern="100">
                          <a:effectLst/>
                        </a:rPr>
                        <a:t>日志文件所在目录</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71766816"/>
                  </a:ext>
                </a:extLst>
              </a:tr>
              <a:tr h="319737">
                <a:tc>
                  <a:txBody>
                    <a:bodyPr/>
                    <a:lstStyle/>
                    <a:p>
                      <a:pPr algn="ctr">
                        <a:spcAft>
                          <a:spcPts val="0"/>
                        </a:spcAft>
                      </a:pPr>
                      <a:r>
                        <a:rPr lang="en-US" sz="1600" kern="100">
                          <a:effectLst/>
                        </a:rPr>
                        <a:t>14</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spring.cloud.sentinel.log.switch-pid</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Sentinel</a:t>
                      </a:r>
                      <a:r>
                        <a:rPr lang="zh-CN" sz="1600" kern="100">
                          <a:effectLst/>
                        </a:rPr>
                        <a:t>日志文件是否带上</a:t>
                      </a:r>
                      <a:r>
                        <a:rPr lang="en-US" sz="1600" kern="100">
                          <a:effectLst/>
                        </a:rPr>
                        <a:t>pid</a:t>
                      </a:r>
                      <a:r>
                        <a:rPr lang="zh-CN" sz="1600" kern="100">
                          <a:effectLst/>
                        </a:rPr>
                        <a:t>（进程</a:t>
                      </a:r>
                      <a:r>
                        <a:rPr lang="en-US" sz="1600" kern="100">
                          <a:effectLst/>
                        </a:rPr>
                        <a:t>ID</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8668921"/>
                  </a:ext>
                </a:extLst>
              </a:tr>
              <a:tr h="319737">
                <a:tc>
                  <a:txBody>
                    <a:bodyPr/>
                    <a:lstStyle/>
                    <a:p>
                      <a:pPr algn="ctr">
                        <a:spcAft>
                          <a:spcPts val="0"/>
                        </a:spcAft>
                      </a:pPr>
                      <a:r>
                        <a:rPr lang="en-US" sz="1600" kern="100">
                          <a:effectLst/>
                        </a:rPr>
                        <a:t>15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spring.cloud.sentinel.servlet.block-page</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限流时跳转路径</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8120236"/>
                  </a:ext>
                </a:extLst>
              </a:tr>
              <a:tr h="319737">
                <a:tc>
                  <a:txBody>
                    <a:bodyPr/>
                    <a:lstStyle/>
                    <a:p>
                      <a:pPr algn="ctr">
                        <a:spcAft>
                          <a:spcPts val="0"/>
                        </a:spcAft>
                      </a:pPr>
                      <a:r>
                        <a:rPr lang="en-US" sz="1600" kern="100">
                          <a:effectLst/>
                        </a:rPr>
                        <a:t>16</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spring.cloud.sentinel.flow.cold-factor</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启动冷因子</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40133686"/>
                  </a:ext>
                </a:extLst>
              </a:tr>
            </a:tbl>
          </a:graphicData>
        </a:graphic>
      </p:graphicFrame>
    </p:spTree>
    <p:extLst>
      <p:ext uri="{BB962C8B-B14F-4D97-AF65-F5344CB8AC3E}">
        <p14:creationId xmlns:p14="http://schemas.microsoft.com/office/powerpoint/2010/main" val="36847880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5908</Words>
  <Application>Microsoft Office PowerPoint</Application>
  <PresentationFormat>宽屏</PresentationFormat>
  <Paragraphs>342</Paragraphs>
  <Slides>80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80</vt:i4>
      </vt:variant>
    </vt:vector>
  </HeadingPairs>
  <TitlesOfParts>
    <vt:vector size="89" baseType="lpstr">
      <vt:lpstr>阿里巴巴普惠体 B</vt:lpstr>
      <vt:lpstr>等线</vt:lpstr>
      <vt:lpstr>黑体</vt:lpstr>
      <vt:lpstr>宋体</vt:lpstr>
      <vt:lpstr>微软雅黑</vt:lpstr>
      <vt:lpstr>Arial</vt:lpstr>
      <vt:lpstr>Times New Roman</vt:lpstr>
      <vt:lpstr>Wingdings</vt:lpstr>
      <vt:lpstr>Office 主题​​</vt:lpstr>
      <vt:lpstr>PowerPoint 演示文稿</vt:lpstr>
      <vt:lpstr>流量防控</vt:lpstr>
      <vt:lpstr>Sentinel组件功能</vt:lpstr>
      <vt:lpstr>Sentinel</vt:lpstr>
      <vt:lpstr>Sentinel与Hystrix</vt:lpstr>
      <vt:lpstr>获取Sentinel组件</vt:lpstr>
      <vt:lpstr>Sentinel服务启动</vt:lpstr>
      <vt:lpstr>Sentinel限流保护</vt:lpstr>
      <vt:lpstr>SpringCloud整合Sentinel配置项</vt:lpstr>
      <vt:lpstr>build.gradle配置</vt:lpstr>
      <vt:lpstr>application.yml配置</vt:lpstr>
      <vt:lpstr>Sentinel实时监控数据</vt:lpstr>
      <vt:lpstr>REST接口</vt:lpstr>
      <vt:lpstr>Sentinel限流规则</vt:lpstr>
      <vt:lpstr>流控规则</vt:lpstr>
      <vt:lpstr>降级规则</vt:lpstr>
      <vt:lpstr>系统规则</vt:lpstr>
      <vt:lpstr>截信息显示</vt:lpstr>
      <vt:lpstr>application.yml配置</vt:lpstr>
      <vt:lpstr>SentinelResource注解属性</vt:lpstr>
      <vt:lpstr>自定义Fallback处理</vt:lpstr>
      <vt:lpstr>Sentinel资源切面配置类</vt:lpstr>
      <vt:lpstr>DeptAction程序类</vt:lpstr>
      <vt:lpstr>BlockHandler</vt:lpstr>
      <vt:lpstr>关联拦截处理方法</vt:lpstr>
      <vt:lpstr>DeptAction控制器</vt:lpstr>
      <vt:lpstr>热点规则</vt:lpstr>
      <vt:lpstr>热点规则例外项</vt:lpstr>
      <vt:lpstr>授权规则</vt:lpstr>
      <vt:lpstr>授权解析</vt:lpstr>
      <vt:lpstr>BlockExceptionHandler</vt:lpstr>
      <vt:lpstr>拦截异常处理类</vt:lpstr>
      <vt:lpstr>修改部门查询方法</vt:lpstr>
      <vt:lpstr>Sentinel集群规则</vt:lpstr>
      <vt:lpstr>集群流量统计</vt:lpstr>
      <vt:lpstr>Sentinel流控实现模块</vt:lpstr>
      <vt:lpstr>sentinel-token-server</vt:lpstr>
      <vt:lpstr>TokenServer启动类</vt:lpstr>
      <vt:lpstr>集群流控配置</vt:lpstr>
      <vt:lpstr>SentinelResourceAspect类源代码</vt:lpstr>
      <vt:lpstr>Entry实现结构</vt:lpstr>
      <vt:lpstr>自定义限流管理</vt:lpstr>
      <vt:lpstr>ResourceWrapper继承结构</vt:lpstr>
      <vt:lpstr>getResourceName()源代码</vt:lpstr>
      <vt:lpstr>插槽与插槽链</vt:lpstr>
      <vt:lpstr>DefaultSlotChainBuilder子类源代码</vt:lpstr>
      <vt:lpstr>Node接口继承结构</vt:lpstr>
      <vt:lpstr>StatisticSlot.entry()实现源代码</vt:lpstr>
      <vt:lpstr>Sentinel防护规则</vt:lpstr>
      <vt:lpstr>FlowSlot.entry()实现源代码</vt:lpstr>
      <vt:lpstr>Context类中成员属性</vt:lpstr>
      <vt:lpstr>ContextUtil.trueEnter()方法源代码</vt:lpstr>
      <vt:lpstr>Context实现类结构</vt:lpstr>
      <vt:lpstr>Sentinel限流规则</vt:lpstr>
      <vt:lpstr>Sentinel规则持久化管理接口</vt:lpstr>
      <vt:lpstr>DataSource</vt:lpstr>
      <vt:lpstr>推模式更新</vt:lpstr>
      <vt:lpstr>持久化流控规则</vt:lpstr>
      <vt:lpstr>集群主机配置</vt:lpstr>
      <vt:lpstr>创建新的配置项</vt:lpstr>
      <vt:lpstr>build.gradle配置</vt:lpstr>
      <vt:lpstr>application.yml配置</vt:lpstr>
      <vt:lpstr>限流规则转换处理</vt:lpstr>
      <vt:lpstr>SentinelAutoConfiguration核心源代码</vt:lpstr>
      <vt:lpstr>SentinelAutoConfiguration核心关联结构</vt:lpstr>
      <vt:lpstr>Sentinel限流规则配置</vt:lpstr>
      <vt:lpstr>添加系统规则配置项</vt:lpstr>
      <vt:lpstr>application.yml配置</vt:lpstr>
      <vt:lpstr>application.properties</vt:lpstr>
      <vt:lpstr>sentinel-datasource-nacos依赖范围</vt:lpstr>
      <vt:lpstr>NacosConfig配置类</vt:lpstr>
      <vt:lpstr>FlowControllerV2程序类</vt:lpstr>
      <vt:lpstr>sidebar.htm页面文件</vt:lpstr>
      <vt:lpstr>打包与启动</vt:lpstr>
      <vt:lpstr>新增持久化流控规则</vt:lpstr>
      <vt:lpstr>SentinelNacos配置查看</vt:lpstr>
      <vt:lpstr>手机扫码 —— 随时关注我们</vt:lpstr>
      <vt:lpstr>PowerPoint 演示文稿</vt:lpstr>
      <vt:lpstr>PowerPoint 演示文稿</vt:lpstr>
      <vt:lpstr>技术学习小程序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yootk</dc:creator>
  <cp:lastModifiedBy>Soil.Fish</cp:lastModifiedBy>
  <cp:revision>42</cp:revision>
  <dcterms:created xsi:type="dcterms:W3CDTF">2021-02-07T06:06:21Z</dcterms:created>
  <dcterms:modified xsi:type="dcterms:W3CDTF">2022-04-21T05:52:46Z</dcterms:modified>
</cp:coreProperties>
</file>